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9" r:id="rId4"/>
  </p:sldMasterIdLst>
  <p:notesMasterIdLst>
    <p:notesMasterId r:id="rId13"/>
  </p:notesMasterIdLst>
  <p:sldIdLst>
    <p:sldId id="312" r:id="rId5"/>
    <p:sldId id="313" r:id="rId6"/>
    <p:sldId id="314" r:id="rId7"/>
    <p:sldId id="315" r:id="rId8"/>
    <p:sldId id="296" r:id="rId9"/>
    <p:sldId id="311" r:id="rId10"/>
    <p:sldId id="310"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A6488-F302-226C-906F-B930D58E9E43}" v="2" dt="2024-04-06T12:40:43.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4"/>
    <p:restoredTop sz="80698" autoAdjust="0"/>
  </p:normalViewPr>
  <p:slideViewPr>
    <p:cSldViewPr snapToGrid="0" snapToObjects="1">
      <p:cViewPr varScale="1">
        <p:scale>
          <a:sx n="94" d="100"/>
          <a:sy n="94" d="100"/>
        </p:scale>
        <p:origin x="11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La Torre, Ignacio" userId="S::delatorrei@chop.edu::45fa224f-30c5-42a9-9cc7-c66771703ad8" providerId="AD" clId="Web-{67DA6488-F302-226C-906F-B930D58E9E43}"/>
    <pc:docChg chg="delSld">
      <pc:chgData name="De La Torre, Ignacio" userId="S::delatorrei@chop.edu::45fa224f-30c5-42a9-9cc7-c66771703ad8" providerId="AD" clId="Web-{67DA6488-F302-226C-906F-B930D58E9E43}" dt="2024-04-06T12:40:43.525" v="1"/>
      <pc:docMkLst>
        <pc:docMk/>
      </pc:docMkLst>
      <pc:sldChg chg="del">
        <pc:chgData name="De La Torre, Ignacio" userId="S::delatorrei@chop.edu::45fa224f-30c5-42a9-9cc7-c66771703ad8" providerId="AD" clId="Web-{67DA6488-F302-226C-906F-B930D58E9E43}" dt="2024-04-06T12:40:42.181" v="0"/>
        <pc:sldMkLst>
          <pc:docMk/>
          <pc:sldMk cId="2578474384" sldId="309"/>
        </pc:sldMkLst>
      </pc:sldChg>
      <pc:sldChg chg="del">
        <pc:chgData name="De La Torre, Ignacio" userId="S::delatorrei@chop.edu::45fa224f-30c5-42a9-9cc7-c66771703ad8" providerId="AD" clId="Web-{67DA6488-F302-226C-906F-B930D58E9E43}" dt="2024-04-06T12:40:43.525" v="1"/>
        <pc:sldMkLst>
          <pc:docMk/>
          <pc:sldMk cId="1705057114" sldId="31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elatorrei\Downloads\Social%20Determinants%20Run%20Chart%203.15.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hop365-my.sharepoint.com/personal/delatorrei_chop_edu/Documents/Documents/SDoH%20Completion%203.15.2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7020465034463"/>
          <c:y val="4.2886563410061328E-2"/>
          <c:w val="0.89422979534965552"/>
          <c:h val="0.72234598528471228"/>
        </c:manualLayout>
      </c:layout>
      <c:lineChart>
        <c:grouping val="standard"/>
        <c:varyColors val="0"/>
        <c:ser>
          <c:idx val="2"/>
          <c:order val="0"/>
          <c:tx>
            <c:strRef>
              <c:f>Sheet2!$B$1</c:f>
              <c:strCache>
                <c:ptCount val="1"/>
                <c:pt idx="0">
                  <c:v>Completed Questionnaires</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dPt>
            <c:idx val="1"/>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1-8C0F-4A06-AE69-94AB76E1EFAE}"/>
              </c:ext>
            </c:extLst>
          </c:dPt>
          <c:dPt>
            <c:idx val="2"/>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3-8C0F-4A06-AE69-94AB76E1EFAE}"/>
              </c:ext>
            </c:extLst>
          </c:dPt>
          <c:dPt>
            <c:idx val="3"/>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5-8C0F-4A06-AE69-94AB76E1EFAE}"/>
              </c:ext>
            </c:extLst>
          </c:dPt>
          <c:dPt>
            <c:idx val="4"/>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7-8C0F-4A06-AE69-94AB76E1EFAE}"/>
              </c:ext>
            </c:extLst>
          </c:dPt>
          <c:dPt>
            <c:idx val="5"/>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9-8C0F-4A06-AE69-94AB76E1EFAE}"/>
              </c:ext>
            </c:extLst>
          </c:dPt>
          <c:dPt>
            <c:idx val="6"/>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B-8C0F-4A06-AE69-94AB76E1EFAE}"/>
              </c:ext>
            </c:extLst>
          </c:dPt>
          <c:dPt>
            <c:idx val="7"/>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D-8C0F-4A06-AE69-94AB76E1EFAE}"/>
              </c:ext>
            </c:extLst>
          </c:dPt>
          <c:dPt>
            <c:idx val="8"/>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0F-8C0F-4A06-AE69-94AB76E1EFAE}"/>
              </c:ext>
            </c:extLst>
          </c:dPt>
          <c:dPt>
            <c:idx val="9"/>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11-8C0F-4A06-AE69-94AB76E1EFAE}"/>
              </c:ext>
            </c:extLst>
          </c:dPt>
          <c:dPt>
            <c:idx val="10"/>
            <c:marker>
              <c:symbol val="circle"/>
              <c:size val="5"/>
              <c:spPr>
                <a:solidFill>
                  <a:schemeClr val="accent3"/>
                </a:solidFill>
                <a:ln w="9525">
                  <a:solidFill>
                    <a:schemeClr val="accent3"/>
                  </a:solidFill>
                </a:ln>
                <a:effectLst/>
              </c:spPr>
            </c:marker>
            <c:bubble3D val="0"/>
            <c:spPr>
              <a:ln w="38100" cap="rnd">
                <a:solidFill>
                  <a:schemeClr val="accent5"/>
                </a:solidFill>
                <a:round/>
              </a:ln>
              <a:effectLst/>
            </c:spPr>
            <c:extLst>
              <c:ext xmlns:c16="http://schemas.microsoft.com/office/drawing/2014/chart" uri="{C3380CC4-5D6E-409C-BE32-E72D297353CC}">
                <c16:uniqueId val="{00000013-8C0F-4A06-AE69-94AB76E1EFAE}"/>
              </c:ext>
            </c:extLst>
          </c:dPt>
          <c:trendline>
            <c:spPr>
              <a:ln w="25400" cap="rnd">
                <a:solidFill>
                  <a:schemeClr val="tx1"/>
                </a:solidFill>
                <a:prstDash val="sysDot"/>
              </a:ln>
              <a:effectLst/>
            </c:spPr>
            <c:trendlineType val="linear"/>
            <c:dispRSqr val="0"/>
            <c:dispEq val="0"/>
          </c:trendline>
          <c:cat>
            <c:numRef>
              <c:f>Sheet2!$A$2:$A$12</c:f>
              <c:numCache>
                <c:formatCode>mmm\-yy</c:formatCode>
                <c:ptCount val="11"/>
                <c:pt idx="0">
                  <c:v>45017</c:v>
                </c:pt>
                <c:pt idx="1">
                  <c:v>45047</c:v>
                </c:pt>
                <c:pt idx="2">
                  <c:v>45078</c:v>
                </c:pt>
                <c:pt idx="3">
                  <c:v>45108</c:v>
                </c:pt>
                <c:pt idx="4">
                  <c:v>45139</c:v>
                </c:pt>
                <c:pt idx="5">
                  <c:v>45170</c:v>
                </c:pt>
                <c:pt idx="6">
                  <c:v>45200</c:v>
                </c:pt>
                <c:pt idx="7">
                  <c:v>45231</c:v>
                </c:pt>
                <c:pt idx="8">
                  <c:v>45261</c:v>
                </c:pt>
                <c:pt idx="9">
                  <c:v>45292</c:v>
                </c:pt>
                <c:pt idx="10" formatCode="d\-mmm">
                  <c:v>45346</c:v>
                </c:pt>
              </c:numCache>
            </c:numRef>
          </c:cat>
          <c:val>
            <c:numRef>
              <c:f>Sheet2!$B$2:$B$12</c:f>
              <c:numCache>
                <c:formatCode>General</c:formatCode>
                <c:ptCount val="11"/>
                <c:pt idx="0">
                  <c:v>0</c:v>
                </c:pt>
                <c:pt idx="1">
                  <c:v>3</c:v>
                </c:pt>
                <c:pt idx="2">
                  <c:v>13</c:v>
                </c:pt>
                <c:pt idx="3">
                  <c:v>17</c:v>
                </c:pt>
                <c:pt idx="4">
                  <c:v>17</c:v>
                </c:pt>
                <c:pt idx="5">
                  <c:v>17</c:v>
                </c:pt>
                <c:pt idx="6">
                  <c:v>9</c:v>
                </c:pt>
                <c:pt idx="7">
                  <c:v>21</c:v>
                </c:pt>
                <c:pt idx="8">
                  <c:v>12</c:v>
                </c:pt>
                <c:pt idx="9">
                  <c:v>13</c:v>
                </c:pt>
                <c:pt idx="10">
                  <c:v>21</c:v>
                </c:pt>
              </c:numCache>
            </c:numRef>
          </c:val>
          <c:smooth val="0"/>
          <c:extLst>
            <c:ext xmlns:c16="http://schemas.microsoft.com/office/drawing/2014/chart" uri="{C3380CC4-5D6E-409C-BE32-E72D297353CC}">
              <c16:uniqueId val="{00000014-8C0F-4A06-AE69-94AB76E1EFAE}"/>
            </c:ext>
          </c:extLst>
        </c:ser>
        <c:dLbls>
          <c:showLegendKey val="0"/>
          <c:showVal val="0"/>
          <c:showCatName val="0"/>
          <c:showSerName val="0"/>
          <c:showPercent val="0"/>
          <c:showBubbleSize val="0"/>
        </c:dLbls>
        <c:marker val="1"/>
        <c:smooth val="0"/>
        <c:axId val="709218863"/>
        <c:axId val="709219695"/>
      </c:lineChart>
      <c:dateAx>
        <c:axId val="709218863"/>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Month</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9219695"/>
        <c:crosses val="autoZero"/>
        <c:auto val="1"/>
        <c:lblOffset val="100"/>
        <c:baseTimeUnit val="months"/>
      </c:dateAx>
      <c:valAx>
        <c:axId val="709219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Completed Questionnaires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09218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Demographics</a:t>
            </a:r>
            <a:r>
              <a:rPr lang="en-US" baseline="0" dirty="0"/>
              <a:t> Completion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00228247938358"/>
          <c:y val="0.14552487027920857"/>
          <c:w val="0.56646383511712506"/>
          <c:h val="0.7435388670117038"/>
        </c:manualLayout>
      </c:layout>
      <c:pie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C49C-4286-B83E-CC4726BDF4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9C-4286-B83E-CC4726BDF40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49C-4286-B83E-CC4726BDF4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'SDoH vs Old Demographics'!$C$24:$E$24</c:f>
              <c:numCache>
                <c:formatCode>General</c:formatCode>
                <c:ptCount val="3"/>
                <c:pt idx="0">
                  <c:v>1075</c:v>
                </c:pt>
                <c:pt idx="1">
                  <c:v>143</c:v>
                </c:pt>
                <c:pt idx="2">
                  <c:v>132</c:v>
                </c:pt>
              </c:numCache>
            </c:numRef>
          </c:val>
          <c:extLst>
            <c:ext xmlns:c16="http://schemas.microsoft.com/office/drawing/2014/chart" uri="{C3380CC4-5D6E-409C-BE32-E72D297353CC}">
              <c16:uniqueId val="{00000006-C49C-4286-B83E-CC4726BDF40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svg"/><Relationship Id="rId1" Type="http://schemas.openxmlformats.org/officeDocument/2006/relationships/image" Target="../media/image2.png"/><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5995F-A746-4FB5-978F-02CA74A5805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B892168-05B0-4A7B-9855-05B8610E5791}">
      <dgm:prSet custT="1"/>
      <dgm:spPr/>
      <dgm:t>
        <a:bodyPr/>
        <a:lstStyle/>
        <a:p>
          <a:pPr>
            <a:lnSpc>
              <a:spcPct val="100000"/>
            </a:lnSpc>
          </a:pPr>
          <a:r>
            <a:rPr lang="en-US" sz="2000" dirty="0">
              <a:latin typeface="Arial" panose="020B0604020202020204" pitchFamily="34" charset="0"/>
              <a:cs typeface="Arial" panose="020B0604020202020204" pitchFamily="34" charset="0"/>
            </a:rPr>
            <a:t>The median delay in diagnosis of </a:t>
          </a:r>
          <a:r>
            <a:rPr lang="en-US" sz="2000" dirty="0" err="1">
              <a:latin typeface="Arial" panose="020B0604020202020204" pitchFamily="34" charset="0"/>
              <a:cs typeface="Arial" panose="020B0604020202020204" pitchFamily="34" charset="0"/>
            </a:rPr>
            <a:t>EoE</a:t>
          </a:r>
          <a:r>
            <a:rPr lang="en-US" sz="2000" dirty="0">
              <a:latin typeface="Arial" panose="020B0604020202020204" pitchFamily="34" charset="0"/>
              <a:cs typeface="Arial" panose="020B0604020202020204" pitchFamily="34" charset="0"/>
            </a:rPr>
            <a:t> is 6 years</a:t>
          </a:r>
        </a:p>
      </dgm:t>
    </dgm:pt>
    <dgm:pt modelId="{6E17F1F8-E849-43E5-84B1-4BE631B5CF39}" type="parTrans" cxnId="{A83A66A3-C023-4665-83D1-38E19436145C}">
      <dgm:prSet/>
      <dgm:spPr/>
      <dgm:t>
        <a:bodyPr/>
        <a:lstStyle/>
        <a:p>
          <a:endParaRPr lang="en-US">
            <a:latin typeface="Arial" panose="020B0604020202020204" pitchFamily="34" charset="0"/>
            <a:cs typeface="Arial" panose="020B0604020202020204" pitchFamily="34" charset="0"/>
          </a:endParaRPr>
        </a:p>
      </dgm:t>
    </dgm:pt>
    <dgm:pt modelId="{150B459C-9170-4AC4-9CBC-8D5252F1B80D}" type="sibTrans" cxnId="{A83A66A3-C023-4665-83D1-38E19436145C}">
      <dgm:prSet/>
      <dgm:spPr/>
      <dgm:t>
        <a:bodyPr/>
        <a:lstStyle/>
        <a:p>
          <a:endParaRPr lang="en-US">
            <a:latin typeface="Arial" panose="020B0604020202020204" pitchFamily="34" charset="0"/>
            <a:cs typeface="Arial" panose="020B0604020202020204" pitchFamily="34" charset="0"/>
          </a:endParaRPr>
        </a:p>
      </dgm:t>
    </dgm:pt>
    <dgm:pt modelId="{C120BA49-3B47-4DB9-AA82-910476CB9640}">
      <dgm:prSet custT="1"/>
      <dgm:spPr/>
      <dgm:t>
        <a:bodyPr/>
        <a:lstStyle/>
        <a:p>
          <a:pPr>
            <a:lnSpc>
              <a:spcPct val="100000"/>
            </a:lnSpc>
          </a:pPr>
          <a:r>
            <a:rPr lang="en-US" sz="2000" dirty="0">
              <a:latin typeface="Arial" panose="020B0604020202020204" pitchFamily="34" charset="0"/>
              <a:cs typeface="Arial" panose="020B0604020202020204" pitchFamily="34" charset="0"/>
            </a:rPr>
            <a:t>Early recognition and treatment is crucial to prevent progressive features of EGIDs</a:t>
          </a:r>
        </a:p>
      </dgm:t>
    </dgm:pt>
    <dgm:pt modelId="{DE1A1586-A994-4AF4-A33F-D5824DBCA122}" type="parTrans" cxnId="{303C4B37-2CEB-4E32-AE79-21B9DBF4E9BA}">
      <dgm:prSet/>
      <dgm:spPr/>
      <dgm:t>
        <a:bodyPr/>
        <a:lstStyle/>
        <a:p>
          <a:endParaRPr lang="en-US">
            <a:latin typeface="Arial" panose="020B0604020202020204" pitchFamily="34" charset="0"/>
            <a:cs typeface="Arial" panose="020B0604020202020204" pitchFamily="34" charset="0"/>
          </a:endParaRPr>
        </a:p>
      </dgm:t>
    </dgm:pt>
    <dgm:pt modelId="{B979564C-8105-4265-BC18-93DF970ECBDB}" type="sibTrans" cxnId="{303C4B37-2CEB-4E32-AE79-21B9DBF4E9BA}">
      <dgm:prSet/>
      <dgm:spPr/>
      <dgm:t>
        <a:bodyPr/>
        <a:lstStyle/>
        <a:p>
          <a:endParaRPr lang="en-US">
            <a:latin typeface="Arial" panose="020B0604020202020204" pitchFamily="34" charset="0"/>
            <a:cs typeface="Arial" panose="020B0604020202020204" pitchFamily="34" charset="0"/>
          </a:endParaRPr>
        </a:p>
      </dgm:t>
    </dgm:pt>
    <dgm:pt modelId="{86F48FCF-A191-4D04-87EE-44A2874BD42A}">
      <dgm:prSet custT="1"/>
      <dgm:spPr/>
      <dgm:t>
        <a:bodyPr/>
        <a:lstStyle/>
        <a:p>
          <a:pPr>
            <a:lnSpc>
              <a:spcPct val="100000"/>
            </a:lnSpc>
          </a:pPr>
          <a:r>
            <a:rPr lang="en-US" sz="2000" dirty="0">
              <a:latin typeface="Arial" panose="020B0604020202020204" pitchFamily="34" charset="0"/>
              <a:cs typeface="Arial" panose="020B0604020202020204" pitchFamily="34" charset="0"/>
            </a:rPr>
            <a:t>For underrepresented individuals, this delay may be even greater</a:t>
          </a:r>
        </a:p>
      </dgm:t>
    </dgm:pt>
    <dgm:pt modelId="{FC001247-786C-42B0-A43F-35BC0A24B82C}" type="parTrans" cxnId="{FF4A63EC-EB4D-40CC-94E3-F2DA07A18C47}">
      <dgm:prSet/>
      <dgm:spPr/>
      <dgm:t>
        <a:bodyPr/>
        <a:lstStyle/>
        <a:p>
          <a:endParaRPr lang="en-US">
            <a:latin typeface="Arial" panose="020B0604020202020204" pitchFamily="34" charset="0"/>
            <a:cs typeface="Arial" panose="020B0604020202020204" pitchFamily="34" charset="0"/>
          </a:endParaRPr>
        </a:p>
      </dgm:t>
    </dgm:pt>
    <dgm:pt modelId="{99B5C621-6496-4E75-B2E8-511E53A68E98}" type="sibTrans" cxnId="{FF4A63EC-EB4D-40CC-94E3-F2DA07A18C47}">
      <dgm:prSet/>
      <dgm:spPr/>
      <dgm:t>
        <a:bodyPr/>
        <a:lstStyle/>
        <a:p>
          <a:endParaRPr lang="en-US">
            <a:latin typeface="Arial" panose="020B0604020202020204" pitchFamily="34" charset="0"/>
            <a:cs typeface="Arial" panose="020B0604020202020204" pitchFamily="34" charset="0"/>
          </a:endParaRPr>
        </a:p>
      </dgm:t>
    </dgm:pt>
    <dgm:pt modelId="{72342AE3-A904-4794-BA23-F51A5DD03B8E}" type="pres">
      <dgm:prSet presAssocID="{F1F5995F-A746-4FB5-978F-02CA74A58056}" presName="root" presStyleCnt="0">
        <dgm:presLayoutVars>
          <dgm:dir/>
          <dgm:resizeHandles val="exact"/>
        </dgm:presLayoutVars>
      </dgm:prSet>
      <dgm:spPr/>
      <dgm:t>
        <a:bodyPr/>
        <a:lstStyle/>
        <a:p>
          <a:endParaRPr lang="en-US"/>
        </a:p>
      </dgm:t>
    </dgm:pt>
    <dgm:pt modelId="{040A833F-72B5-419D-821B-CD030C258B4B}" type="pres">
      <dgm:prSet presAssocID="{7B892168-05B0-4A7B-9855-05B8610E5791}" presName="compNode" presStyleCnt="0"/>
      <dgm:spPr/>
    </dgm:pt>
    <dgm:pt modelId="{412BBB57-5254-41FC-8A08-CBBFA134F50D}" type="pres">
      <dgm:prSet presAssocID="{7B892168-05B0-4A7B-9855-05B8610E5791}" presName="iconRect" presStyleLbl="node1" presStyleIdx="0" presStyleCnt="3" custScaleX="225829" custScaleY="2258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Stopwatch"/>
        </a:ext>
      </dgm:extLst>
    </dgm:pt>
    <dgm:pt modelId="{C10CE259-4AD9-4955-90DF-5492249F72F0}" type="pres">
      <dgm:prSet presAssocID="{7B892168-05B0-4A7B-9855-05B8610E5791}" presName="spaceRect" presStyleCnt="0"/>
      <dgm:spPr/>
    </dgm:pt>
    <dgm:pt modelId="{4D2D3930-D803-4CB4-A972-81A9AF86DBC9}" type="pres">
      <dgm:prSet presAssocID="{7B892168-05B0-4A7B-9855-05B8610E5791}" presName="textRect" presStyleLbl="revTx" presStyleIdx="0" presStyleCnt="3" custScaleX="223033" custLinFactNeighborY="29862">
        <dgm:presLayoutVars>
          <dgm:chMax val="1"/>
          <dgm:chPref val="1"/>
        </dgm:presLayoutVars>
      </dgm:prSet>
      <dgm:spPr/>
      <dgm:t>
        <a:bodyPr/>
        <a:lstStyle/>
        <a:p>
          <a:endParaRPr lang="en-US"/>
        </a:p>
      </dgm:t>
    </dgm:pt>
    <dgm:pt modelId="{9231CCCB-EB8A-4282-9D67-556FB42613B0}" type="pres">
      <dgm:prSet presAssocID="{150B459C-9170-4AC4-9CBC-8D5252F1B80D}" presName="sibTrans" presStyleCnt="0"/>
      <dgm:spPr/>
    </dgm:pt>
    <dgm:pt modelId="{89A0E087-EB85-4D42-8432-93A0E64313CD}" type="pres">
      <dgm:prSet presAssocID="{C120BA49-3B47-4DB9-AA82-910476CB9640}" presName="compNode" presStyleCnt="0"/>
      <dgm:spPr/>
    </dgm:pt>
    <dgm:pt modelId="{B1F85141-1449-444E-BF3C-700CD2F296CC}" type="pres">
      <dgm:prSet presAssocID="{C120BA49-3B47-4DB9-AA82-910476CB9640}" presName="iconRect" presStyleLbl="node1" presStyleIdx="1" presStyleCnt="3" custScaleX="256144" custScaleY="2561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octor"/>
        </a:ext>
      </dgm:extLst>
    </dgm:pt>
    <dgm:pt modelId="{E5062170-4F21-48D6-AE50-C264D5551DA9}" type="pres">
      <dgm:prSet presAssocID="{C120BA49-3B47-4DB9-AA82-910476CB9640}" presName="spaceRect" presStyleCnt="0"/>
      <dgm:spPr/>
    </dgm:pt>
    <dgm:pt modelId="{0812386B-C686-415F-955E-E971FB85CA60}" type="pres">
      <dgm:prSet presAssocID="{C120BA49-3B47-4DB9-AA82-910476CB9640}" presName="textRect" presStyleLbl="revTx" presStyleIdx="1" presStyleCnt="3" custScaleX="233249" custLinFactNeighborY="23463">
        <dgm:presLayoutVars>
          <dgm:chMax val="1"/>
          <dgm:chPref val="1"/>
        </dgm:presLayoutVars>
      </dgm:prSet>
      <dgm:spPr/>
      <dgm:t>
        <a:bodyPr/>
        <a:lstStyle/>
        <a:p>
          <a:endParaRPr lang="en-US"/>
        </a:p>
      </dgm:t>
    </dgm:pt>
    <dgm:pt modelId="{C87F8F83-132B-4C1C-B5CD-1098F3B3D255}" type="pres">
      <dgm:prSet presAssocID="{B979564C-8105-4265-BC18-93DF970ECBDB}" presName="sibTrans" presStyleCnt="0"/>
      <dgm:spPr/>
    </dgm:pt>
    <dgm:pt modelId="{0EC9C453-967B-47B1-85E1-B13595566A32}" type="pres">
      <dgm:prSet presAssocID="{86F48FCF-A191-4D04-87EE-44A2874BD42A}" presName="compNode" presStyleCnt="0"/>
      <dgm:spPr/>
    </dgm:pt>
    <dgm:pt modelId="{6379436D-442D-4181-933B-DEF761435F4B}" type="pres">
      <dgm:prSet presAssocID="{86F48FCF-A191-4D04-87EE-44A2874BD42A}" presName="iconRect" presStyleLbl="node1" presStyleIdx="2" presStyleCnt="3" custScaleX="296959" custScaleY="29695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Group"/>
        </a:ext>
      </dgm:extLst>
    </dgm:pt>
    <dgm:pt modelId="{A8ADC534-F756-4829-BDE2-25A87EF32CB1}" type="pres">
      <dgm:prSet presAssocID="{86F48FCF-A191-4D04-87EE-44A2874BD42A}" presName="spaceRect" presStyleCnt="0"/>
      <dgm:spPr/>
    </dgm:pt>
    <dgm:pt modelId="{1FEE1B9B-7D56-4856-92DD-202F3796E85B}" type="pres">
      <dgm:prSet presAssocID="{86F48FCF-A191-4D04-87EE-44A2874BD42A}" presName="textRect" presStyleLbl="revTx" presStyleIdx="2" presStyleCnt="3" custScaleX="223754" custLinFactNeighborY="21330">
        <dgm:presLayoutVars>
          <dgm:chMax val="1"/>
          <dgm:chPref val="1"/>
        </dgm:presLayoutVars>
      </dgm:prSet>
      <dgm:spPr/>
      <dgm:t>
        <a:bodyPr/>
        <a:lstStyle/>
        <a:p>
          <a:endParaRPr lang="en-US"/>
        </a:p>
      </dgm:t>
    </dgm:pt>
  </dgm:ptLst>
  <dgm:cxnLst>
    <dgm:cxn modelId="{3EE78843-699D-48C6-B115-31FD6D1B74F5}" type="presOf" srcId="{C120BA49-3B47-4DB9-AA82-910476CB9640}" destId="{0812386B-C686-415F-955E-E971FB85CA60}" srcOrd="0" destOrd="0" presId="urn:microsoft.com/office/officeart/2018/2/layout/IconLabelList"/>
    <dgm:cxn modelId="{A83A66A3-C023-4665-83D1-38E19436145C}" srcId="{F1F5995F-A746-4FB5-978F-02CA74A58056}" destId="{7B892168-05B0-4A7B-9855-05B8610E5791}" srcOrd="0" destOrd="0" parTransId="{6E17F1F8-E849-43E5-84B1-4BE631B5CF39}" sibTransId="{150B459C-9170-4AC4-9CBC-8D5252F1B80D}"/>
    <dgm:cxn modelId="{97647FFE-27E7-4F35-96EF-8FB68C75C483}" type="presOf" srcId="{86F48FCF-A191-4D04-87EE-44A2874BD42A}" destId="{1FEE1B9B-7D56-4856-92DD-202F3796E85B}" srcOrd="0" destOrd="0" presId="urn:microsoft.com/office/officeart/2018/2/layout/IconLabelList"/>
    <dgm:cxn modelId="{C58BC2AC-F8B7-4C34-B686-0AA8C9DCCA08}" type="presOf" srcId="{7B892168-05B0-4A7B-9855-05B8610E5791}" destId="{4D2D3930-D803-4CB4-A972-81A9AF86DBC9}" srcOrd="0" destOrd="0" presId="urn:microsoft.com/office/officeart/2018/2/layout/IconLabelList"/>
    <dgm:cxn modelId="{FF4A63EC-EB4D-40CC-94E3-F2DA07A18C47}" srcId="{F1F5995F-A746-4FB5-978F-02CA74A58056}" destId="{86F48FCF-A191-4D04-87EE-44A2874BD42A}" srcOrd="2" destOrd="0" parTransId="{FC001247-786C-42B0-A43F-35BC0A24B82C}" sibTransId="{99B5C621-6496-4E75-B2E8-511E53A68E98}"/>
    <dgm:cxn modelId="{303C4B37-2CEB-4E32-AE79-21B9DBF4E9BA}" srcId="{F1F5995F-A746-4FB5-978F-02CA74A58056}" destId="{C120BA49-3B47-4DB9-AA82-910476CB9640}" srcOrd="1" destOrd="0" parTransId="{DE1A1586-A994-4AF4-A33F-D5824DBCA122}" sibTransId="{B979564C-8105-4265-BC18-93DF970ECBDB}"/>
    <dgm:cxn modelId="{837FC00A-829F-44A9-BD0F-685944D041B3}" type="presOf" srcId="{F1F5995F-A746-4FB5-978F-02CA74A58056}" destId="{72342AE3-A904-4794-BA23-F51A5DD03B8E}" srcOrd="0" destOrd="0" presId="urn:microsoft.com/office/officeart/2018/2/layout/IconLabelList"/>
    <dgm:cxn modelId="{74DA9080-2C46-4986-9D4A-A761DE6E7FC9}" type="presParOf" srcId="{72342AE3-A904-4794-BA23-F51A5DD03B8E}" destId="{040A833F-72B5-419D-821B-CD030C258B4B}" srcOrd="0" destOrd="0" presId="urn:microsoft.com/office/officeart/2018/2/layout/IconLabelList"/>
    <dgm:cxn modelId="{2554B9A2-FC1F-40A9-97E7-80E9ABA4E74B}" type="presParOf" srcId="{040A833F-72B5-419D-821B-CD030C258B4B}" destId="{412BBB57-5254-41FC-8A08-CBBFA134F50D}" srcOrd="0" destOrd="0" presId="urn:microsoft.com/office/officeart/2018/2/layout/IconLabelList"/>
    <dgm:cxn modelId="{B0AD08EB-7849-4880-A5C5-E879CB05CD2B}" type="presParOf" srcId="{040A833F-72B5-419D-821B-CD030C258B4B}" destId="{C10CE259-4AD9-4955-90DF-5492249F72F0}" srcOrd="1" destOrd="0" presId="urn:microsoft.com/office/officeart/2018/2/layout/IconLabelList"/>
    <dgm:cxn modelId="{575E3B94-AFEF-4096-BE91-45957E78A450}" type="presParOf" srcId="{040A833F-72B5-419D-821B-CD030C258B4B}" destId="{4D2D3930-D803-4CB4-A972-81A9AF86DBC9}" srcOrd="2" destOrd="0" presId="urn:microsoft.com/office/officeart/2018/2/layout/IconLabelList"/>
    <dgm:cxn modelId="{BBE52391-77AB-42E3-8E04-19FAEC156D86}" type="presParOf" srcId="{72342AE3-A904-4794-BA23-F51A5DD03B8E}" destId="{9231CCCB-EB8A-4282-9D67-556FB42613B0}" srcOrd="1" destOrd="0" presId="urn:microsoft.com/office/officeart/2018/2/layout/IconLabelList"/>
    <dgm:cxn modelId="{45F7ED75-6A2F-4FA9-84F2-A86AC09222FD}" type="presParOf" srcId="{72342AE3-A904-4794-BA23-F51A5DD03B8E}" destId="{89A0E087-EB85-4D42-8432-93A0E64313CD}" srcOrd="2" destOrd="0" presId="urn:microsoft.com/office/officeart/2018/2/layout/IconLabelList"/>
    <dgm:cxn modelId="{C17A9C46-3850-4E6B-B380-38A245F01431}" type="presParOf" srcId="{89A0E087-EB85-4D42-8432-93A0E64313CD}" destId="{B1F85141-1449-444E-BF3C-700CD2F296CC}" srcOrd="0" destOrd="0" presId="urn:microsoft.com/office/officeart/2018/2/layout/IconLabelList"/>
    <dgm:cxn modelId="{AE8318E8-4047-4E2A-ACCA-EDAF971EF30A}" type="presParOf" srcId="{89A0E087-EB85-4D42-8432-93A0E64313CD}" destId="{E5062170-4F21-48D6-AE50-C264D5551DA9}" srcOrd="1" destOrd="0" presId="urn:microsoft.com/office/officeart/2018/2/layout/IconLabelList"/>
    <dgm:cxn modelId="{73A1BAFD-98D6-4383-8A10-17CEF74D0DB5}" type="presParOf" srcId="{89A0E087-EB85-4D42-8432-93A0E64313CD}" destId="{0812386B-C686-415F-955E-E971FB85CA60}" srcOrd="2" destOrd="0" presId="urn:microsoft.com/office/officeart/2018/2/layout/IconLabelList"/>
    <dgm:cxn modelId="{0B0B7314-9908-4A80-B8F3-C51B50FA8BEE}" type="presParOf" srcId="{72342AE3-A904-4794-BA23-F51A5DD03B8E}" destId="{C87F8F83-132B-4C1C-B5CD-1098F3B3D255}" srcOrd="3" destOrd="0" presId="urn:microsoft.com/office/officeart/2018/2/layout/IconLabelList"/>
    <dgm:cxn modelId="{72AE162E-1815-4225-8937-91ABF819EB27}" type="presParOf" srcId="{72342AE3-A904-4794-BA23-F51A5DD03B8E}" destId="{0EC9C453-967B-47B1-85E1-B13595566A32}" srcOrd="4" destOrd="0" presId="urn:microsoft.com/office/officeart/2018/2/layout/IconLabelList"/>
    <dgm:cxn modelId="{BD5C6A13-D656-46A4-8E57-885CF516A0F9}" type="presParOf" srcId="{0EC9C453-967B-47B1-85E1-B13595566A32}" destId="{6379436D-442D-4181-933B-DEF761435F4B}" srcOrd="0" destOrd="0" presId="urn:microsoft.com/office/officeart/2018/2/layout/IconLabelList"/>
    <dgm:cxn modelId="{C9E8A973-5204-4935-89C7-848FF3C0452E}" type="presParOf" srcId="{0EC9C453-967B-47B1-85E1-B13595566A32}" destId="{A8ADC534-F756-4829-BDE2-25A87EF32CB1}" srcOrd="1" destOrd="0" presId="urn:microsoft.com/office/officeart/2018/2/layout/IconLabelList"/>
    <dgm:cxn modelId="{76DE878F-0B1E-4F71-A354-70A7C5A85340}" type="presParOf" srcId="{0EC9C453-967B-47B1-85E1-B13595566A32}" destId="{1FEE1B9B-7D56-4856-92DD-202F3796E8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BB57-5254-41FC-8A08-CBBFA134F50D}">
      <dsp:nvSpPr>
        <dsp:cNvPr id="0" name=""/>
        <dsp:cNvSpPr/>
      </dsp:nvSpPr>
      <dsp:spPr>
        <a:xfrm>
          <a:off x="896039" y="1123695"/>
          <a:ext cx="1493382" cy="1493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D3930-D803-4CB4-A972-81A9AF86DBC9}">
      <dsp:nvSpPr>
        <dsp:cNvPr id="0" name=""/>
        <dsp:cNvSpPr/>
      </dsp:nvSpPr>
      <dsp:spPr>
        <a:xfrm>
          <a:off x="3961" y="2690712"/>
          <a:ext cx="3277539" cy="7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The median delay in diagnosis of </a:t>
          </a:r>
          <a:r>
            <a:rPr lang="en-US" sz="2000" kern="1200" dirty="0" err="1">
              <a:latin typeface="Arial" panose="020B0604020202020204" pitchFamily="34" charset="0"/>
              <a:cs typeface="Arial" panose="020B0604020202020204" pitchFamily="34" charset="0"/>
            </a:rPr>
            <a:t>EoE</a:t>
          </a:r>
          <a:r>
            <a:rPr lang="en-US" sz="2000" kern="1200" dirty="0">
              <a:latin typeface="Arial" panose="020B0604020202020204" pitchFamily="34" charset="0"/>
              <a:cs typeface="Arial" panose="020B0604020202020204" pitchFamily="34" charset="0"/>
            </a:rPr>
            <a:t> is 6 years</a:t>
          </a:r>
        </a:p>
      </dsp:txBody>
      <dsp:txXfrm>
        <a:off x="3961" y="2690712"/>
        <a:ext cx="3277539" cy="765533"/>
      </dsp:txXfrm>
    </dsp:sp>
    <dsp:sp modelId="{B1F85141-1449-444E-BF3C-700CD2F296CC}">
      <dsp:nvSpPr>
        <dsp:cNvPr id="0" name=""/>
        <dsp:cNvSpPr/>
      </dsp:nvSpPr>
      <dsp:spPr>
        <a:xfrm>
          <a:off x="4405576" y="1073578"/>
          <a:ext cx="1693852" cy="1693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2386B-C686-415F-955E-E971FB85CA60}">
      <dsp:nvSpPr>
        <dsp:cNvPr id="0" name=""/>
        <dsp:cNvSpPr/>
      </dsp:nvSpPr>
      <dsp:spPr>
        <a:xfrm>
          <a:off x="3538668" y="2691843"/>
          <a:ext cx="3427666" cy="7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Early recognition and treatment is crucial to prevent progressive features of EGIDs</a:t>
          </a:r>
        </a:p>
      </dsp:txBody>
      <dsp:txXfrm>
        <a:off x="3538668" y="2691843"/>
        <a:ext cx="3427666" cy="765533"/>
      </dsp:txXfrm>
    </dsp:sp>
    <dsp:sp modelId="{6379436D-442D-4181-933B-DEF761435F4B}">
      <dsp:nvSpPr>
        <dsp:cNvPr id="0" name=""/>
        <dsp:cNvSpPr/>
      </dsp:nvSpPr>
      <dsp:spPr>
        <a:xfrm>
          <a:off x="7885692" y="1006102"/>
          <a:ext cx="1963757" cy="196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E1B9B-7D56-4856-92DD-202F3796E85B}">
      <dsp:nvSpPr>
        <dsp:cNvPr id="0" name=""/>
        <dsp:cNvSpPr/>
      </dsp:nvSpPr>
      <dsp:spPr>
        <a:xfrm>
          <a:off x="7223503" y="2742990"/>
          <a:ext cx="3288134" cy="7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pPr>
          <a:r>
            <a:rPr lang="en-US" sz="2000" kern="1200" dirty="0">
              <a:latin typeface="Arial" panose="020B0604020202020204" pitchFamily="34" charset="0"/>
              <a:cs typeface="Arial" panose="020B0604020202020204" pitchFamily="34" charset="0"/>
            </a:rPr>
            <a:t>For underrepresented individuals, this delay may be even greater</a:t>
          </a:r>
        </a:p>
      </dsp:txBody>
      <dsp:txXfrm>
        <a:off x="7223503" y="2742990"/>
        <a:ext cx="3288134" cy="7655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0.77212</cdr:x>
      <cdr:y>0.74032</cdr:y>
    </cdr:from>
    <cdr:to>
      <cdr:x>0.98525</cdr:x>
      <cdr:y>0.95937</cdr:y>
    </cdr:to>
    <cdr:sp macro="" textlink="">
      <cdr:nvSpPr>
        <cdr:cNvPr id="2" name="TextBox 1">
          <a:extLst xmlns:a="http://schemas.openxmlformats.org/drawingml/2006/main">
            <a:ext uri="{FF2B5EF4-FFF2-40B4-BE49-F238E27FC236}">
              <a16:creationId xmlns:a16="http://schemas.microsoft.com/office/drawing/2014/main" id="{BDA8F364-1DBC-4013-B797-B674A5302931}"/>
            </a:ext>
          </a:extLst>
        </cdr:cNvPr>
        <cdr:cNvSpPr txBox="1"/>
      </cdr:nvSpPr>
      <cdr:spPr>
        <a:xfrm xmlns:a="http://schemas.openxmlformats.org/drawingml/2006/main">
          <a:off x="4389120" y="3206115"/>
          <a:ext cx="1211580" cy="948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0.75775</cdr:x>
      <cdr:y>0.80983</cdr:y>
    </cdr:from>
    <cdr:to>
      <cdr:x>1</cdr:x>
      <cdr:y>1</cdr:y>
    </cdr:to>
    <cdr:sp macro="" textlink="">
      <cdr:nvSpPr>
        <cdr:cNvPr id="3" name="TextBox 2">
          <a:extLst xmlns:a="http://schemas.openxmlformats.org/drawingml/2006/main">
            <a:ext uri="{FF2B5EF4-FFF2-40B4-BE49-F238E27FC236}">
              <a16:creationId xmlns:a16="http://schemas.microsoft.com/office/drawing/2014/main" id="{2CD6BC71-B933-4AFF-AC60-EAD8449F3D77}"/>
            </a:ext>
          </a:extLst>
        </cdr:cNvPr>
        <cdr:cNvSpPr txBox="1"/>
      </cdr:nvSpPr>
      <cdr:spPr>
        <a:xfrm xmlns:a="http://schemas.openxmlformats.org/drawingml/2006/main">
          <a:off x="4576446" y="3749449"/>
          <a:ext cx="1463039" cy="8804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t>Demographics </a:t>
          </a:r>
        </a:p>
        <a:p xmlns:a="http://schemas.openxmlformats.org/drawingml/2006/main">
          <a:r>
            <a:rPr lang="en-US" sz="1200" dirty="0" err="1"/>
            <a:t>SDoH</a:t>
          </a:r>
          <a:endParaRPr lang="en-US" sz="1200" dirty="0"/>
        </a:p>
        <a:p xmlns:a="http://schemas.openxmlformats.org/drawingml/2006/main">
          <a:r>
            <a:rPr lang="en-US" sz="1200" dirty="0"/>
            <a:t>Overlap</a:t>
          </a:r>
        </a:p>
      </cdr:txBody>
    </cdr:sp>
  </cdr:relSizeAnchor>
  <cdr:relSizeAnchor xmlns:cdr="http://schemas.openxmlformats.org/drawingml/2006/chartDrawing">
    <cdr:from>
      <cdr:x>0.7464</cdr:x>
      <cdr:y>0.82225</cdr:y>
    </cdr:from>
    <cdr:to>
      <cdr:x>0.76343</cdr:x>
      <cdr:y>0.84447</cdr:y>
    </cdr:to>
    <cdr:sp macro="" textlink="">
      <cdr:nvSpPr>
        <cdr:cNvPr id="4" name="Rectangle 3">
          <a:extLst xmlns:a="http://schemas.openxmlformats.org/drawingml/2006/main">
            <a:ext uri="{FF2B5EF4-FFF2-40B4-BE49-F238E27FC236}">
              <a16:creationId xmlns:a16="http://schemas.microsoft.com/office/drawing/2014/main" id="{2D442DB8-9ABE-4D14-BD48-C3F194F4E3EA}"/>
            </a:ext>
          </a:extLst>
        </cdr:cNvPr>
        <cdr:cNvSpPr/>
      </cdr:nvSpPr>
      <cdr:spPr>
        <a:xfrm xmlns:a="http://schemas.openxmlformats.org/drawingml/2006/main">
          <a:off x="4507866" y="3806984"/>
          <a:ext cx="102870" cy="102870"/>
        </a:xfrm>
        <a:prstGeom xmlns:a="http://schemas.openxmlformats.org/drawingml/2006/main" prst="rect">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0.74724</cdr:x>
      <cdr:y>0.85393</cdr:y>
    </cdr:from>
    <cdr:to>
      <cdr:x>0.76427</cdr:x>
      <cdr:y>0.87615</cdr:y>
    </cdr:to>
    <cdr:sp macro="" textlink="">
      <cdr:nvSpPr>
        <cdr:cNvPr id="5" name="Rectangle 4">
          <a:extLst xmlns:a="http://schemas.openxmlformats.org/drawingml/2006/main">
            <a:ext uri="{FF2B5EF4-FFF2-40B4-BE49-F238E27FC236}">
              <a16:creationId xmlns:a16="http://schemas.microsoft.com/office/drawing/2014/main" id="{8A47957F-91A2-43ED-865A-201085E7A5A4}"/>
            </a:ext>
          </a:extLst>
        </cdr:cNvPr>
        <cdr:cNvSpPr/>
      </cdr:nvSpPr>
      <cdr:spPr>
        <a:xfrm xmlns:a="http://schemas.openxmlformats.org/drawingml/2006/main">
          <a:off x="4623979" y="4529523"/>
          <a:ext cx="105401" cy="117853"/>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0.74724</cdr:x>
      <cdr:y>0.88989</cdr:y>
    </cdr:from>
    <cdr:to>
      <cdr:x>0.76427</cdr:x>
      <cdr:y>0.91211</cdr:y>
    </cdr:to>
    <cdr:sp macro="" textlink="">
      <cdr:nvSpPr>
        <cdr:cNvPr id="6" name="Rectangle 5">
          <a:extLst xmlns:a="http://schemas.openxmlformats.org/drawingml/2006/main">
            <a:ext uri="{FF2B5EF4-FFF2-40B4-BE49-F238E27FC236}">
              <a16:creationId xmlns:a16="http://schemas.microsoft.com/office/drawing/2014/main" id="{8A47957F-91A2-43ED-865A-201085E7A5A4}"/>
            </a:ext>
          </a:extLst>
        </cdr:cNvPr>
        <cdr:cNvSpPr/>
      </cdr:nvSpPr>
      <cdr:spPr>
        <a:xfrm xmlns:a="http://schemas.openxmlformats.org/drawingml/2006/main">
          <a:off x="4623979" y="4720242"/>
          <a:ext cx="105401" cy="117854"/>
        </a:xfrm>
        <a:prstGeom xmlns:a="http://schemas.openxmlformats.org/drawingml/2006/main" prst="rect">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1B471-967D-E146-8AF7-BA79388D0CF5}" type="datetimeFigureOut">
              <a:rPr lang="en-US" smtClean="0"/>
              <a:t>4/25/2024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9C5EF-E7D2-9C4F-B377-ABD7468C5193}" type="slidenum">
              <a:rPr lang="en-US" smtClean="0"/>
              <a:t>‹#›</a:t>
            </a:fld>
            <a:endParaRPr lang="en-US" dirty="0"/>
          </a:p>
        </p:txBody>
      </p:sp>
    </p:spTree>
    <p:extLst>
      <p:ext uri="{BB962C8B-B14F-4D97-AF65-F5344CB8AC3E}">
        <p14:creationId xmlns:p14="http://schemas.microsoft.com/office/powerpoint/2010/main" val="121391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9C5EF-E7D2-9C4F-B377-ABD7468C5193}" type="slidenum">
              <a:rPr lang="en-US" smtClean="0"/>
              <a:t>1</a:t>
            </a:fld>
            <a:endParaRPr lang="en-US" dirty="0"/>
          </a:p>
        </p:txBody>
      </p:sp>
    </p:spTree>
    <p:extLst>
      <p:ext uri="{BB962C8B-B14F-4D97-AF65-F5344CB8AC3E}">
        <p14:creationId xmlns:p14="http://schemas.microsoft.com/office/powerpoint/2010/main" val="63205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Dominique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a:t>
            </a:r>
            <a:r>
              <a:rPr lang="en-US" dirty="0"/>
              <a:t>we know, EGIDs are a mixed group of chronic diseases categorized by symptoms related to GI dysfunction and excessive accumulation of eosinophils in the GI tract</a:t>
            </a:r>
          </a:p>
          <a:p>
            <a:pPr marL="171450" indent="-171450">
              <a:buFont typeface="Arial" panose="020B0604020202020204" pitchFamily="34" charset="0"/>
              <a:buChar char="•"/>
            </a:pPr>
            <a:r>
              <a:rPr lang="en-US" dirty="0"/>
              <a:t>Most common EGIDs</a:t>
            </a:r>
            <a:r>
              <a:rPr lang="en-US" baseline="0" dirty="0"/>
              <a:t> we know of is </a:t>
            </a:r>
            <a:r>
              <a:rPr lang="en-US" baseline="0" dirty="0" err="1"/>
              <a:t>EoE</a:t>
            </a:r>
            <a:r>
              <a:rPr lang="en-US" baseline="0" dirty="0" smtClean="0"/>
              <a:t>, </a:t>
            </a:r>
            <a:r>
              <a:rPr lang="en-US" baseline="0" dirty="0"/>
              <a:t>less common are non-esophageal EGIDs that affect the stomach, various parts of the small intestine, and colon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data on EGIDs has been collected in the U.S. and Europe, limiting the generalizability of these assessments</a:t>
            </a:r>
            <a:endParaRPr lang="en-US" baseline="0" dirty="0"/>
          </a:p>
          <a:p>
            <a:pPr marL="171450" indent="-171450">
              <a:buFont typeface="Arial" panose="020B0604020202020204" pitchFamily="34" charset="0"/>
              <a:buChar char="•"/>
            </a:pPr>
            <a:r>
              <a:rPr lang="en-US" dirty="0"/>
              <a:t>Eosinophilic esophagitis (</a:t>
            </a:r>
            <a:r>
              <a:rPr lang="en-US" dirty="0" err="1"/>
              <a:t>EoE</a:t>
            </a:r>
            <a:r>
              <a:rPr lang="en-US" dirty="0"/>
              <a:t>) has traditionally been characterized as a disease that primarily affects White males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This </a:t>
            </a:r>
            <a:r>
              <a:rPr lang="en-US" sz="1200" dirty="0"/>
              <a:t>assumption does not consider that differences in biologic, social, and/or environmental factors may contribute to disease pathogenesis and presentation</a:t>
            </a:r>
          </a:p>
          <a:p>
            <a:pPr marL="171450" indent="-171450">
              <a:buFont typeface="Arial" panose="020B0604020202020204" pitchFamily="34" charset="0"/>
              <a:buChar char="•"/>
            </a:pPr>
            <a:r>
              <a:rPr lang="en-US" dirty="0"/>
              <a:t>Much less is known about the demographics of the non-</a:t>
            </a:r>
            <a:r>
              <a:rPr lang="en-US" dirty="0" err="1"/>
              <a:t>EoE</a:t>
            </a:r>
            <a:r>
              <a:rPr lang="en-US" dirty="0"/>
              <a:t> EGIDs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CEGIR investigators have challenged this assumption and hypothesize that the actual disease burden of EGIDs is more </a:t>
            </a:r>
            <a:r>
              <a:rPr lang="en-US" dirty="0" err="1"/>
              <a:t>heterogenous</a:t>
            </a:r>
            <a:r>
              <a:rPr lang="en-US" dirty="0"/>
              <a:t> </a:t>
            </a:r>
            <a:r>
              <a:rPr lang="en-US" dirty="0" smtClean="0"/>
              <a:t>than</a:t>
            </a:r>
            <a:r>
              <a:rPr lang="en-US" baseline="0" dirty="0" smtClean="0"/>
              <a:t> race and ethnicity</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830271-5B40-40F2-91ED-8E0683C7FBA5}" type="slidenum">
              <a:rPr lang="en-US" smtClean="0"/>
              <a:t>2</a:t>
            </a:fld>
            <a:endParaRPr lang="en-US"/>
          </a:p>
        </p:txBody>
      </p:sp>
    </p:spTree>
    <p:extLst>
      <p:ext uri="{BB962C8B-B14F-4D97-AF65-F5344CB8AC3E}">
        <p14:creationId xmlns:p14="http://schemas.microsoft.com/office/powerpoint/2010/main" val="755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Dominique</a:t>
            </a:r>
          </a:p>
          <a:p>
            <a:pPr marL="171450" indent="-171450">
              <a:buFont typeface="Arial" panose="020B0604020202020204" pitchFamily="34" charset="0"/>
              <a:buChar char="•"/>
            </a:pPr>
            <a:r>
              <a:rPr lang="en-US" dirty="0" smtClean="0"/>
              <a:t>The </a:t>
            </a:r>
            <a:r>
              <a:rPr lang="en-US" dirty="0"/>
              <a:t>median delay in diagnosis of </a:t>
            </a:r>
            <a:r>
              <a:rPr lang="en-US" dirty="0" err="1"/>
              <a:t>EoE</a:t>
            </a:r>
            <a:r>
              <a:rPr lang="en-US" dirty="0"/>
              <a:t> is 6 years</a:t>
            </a:r>
          </a:p>
          <a:p>
            <a:pPr marL="171450" indent="-171450">
              <a:buFont typeface="Arial" panose="020B0604020202020204" pitchFamily="34" charset="0"/>
              <a:buChar char="•"/>
            </a:pPr>
            <a:r>
              <a:rPr lang="en-US" dirty="0"/>
              <a:t>Early recognition and treatment is crucial to prevent progressive features such as esophageal fibrosis and strictures</a:t>
            </a:r>
          </a:p>
          <a:p>
            <a:pPr marL="171450" indent="-171450">
              <a:buFont typeface="Arial" panose="020B0604020202020204" pitchFamily="34" charset="0"/>
              <a:buChar char="•"/>
            </a:pPr>
            <a:r>
              <a:rPr lang="en-US" dirty="0"/>
              <a:t>For underrepresented individuals, this delay may be even greater due to perceived demographic differences suggested by prior epidemiologic studies </a:t>
            </a:r>
          </a:p>
          <a:p>
            <a:pPr marL="171450" indent="-171450">
              <a:buFont typeface="Arial" panose="020B0604020202020204" pitchFamily="34" charset="0"/>
              <a:buChar char="•"/>
            </a:pPr>
            <a:r>
              <a:rPr lang="en-US" dirty="0"/>
              <a:t>Efforts to interrogate disparities related to DEIA are essential for CEGIRs efforts to continuously improve care for patients with EGIDs</a:t>
            </a:r>
          </a:p>
        </p:txBody>
      </p:sp>
      <p:sp>
        <p:nvSpPr>
          <p:cNvPr id="4" name="Slide Number Placeholder 3"/>
          <p:cNvSpPr>
            <a:spLocks noGrp="1"/>
          </p:cNvSpPr>
          <p:nvPr>
            <p:ph type="sldNum" sz="quarter" idx="5"/>
          </p:nvPr>
        </p:nvSpPr>
        <p:spPr/>
        <p:txBody>
          <a:bodyPr/>
          <a:lstStyle/>
          <a:p>
            <a:fld id="{87830271-5B40-40F2-91ED-8E0683C7FBA5}" type="slidenum">
              <a:rPr lang="en-US" smtClean="0"/>
              <a:t>3</a:t>
            </a:fld>
            <a:endParaRPr lang="en-US"/>
          </a:p>
        </p:txBody>
      </p:sp>
    </p:spTree>
    <p:extLst>
      <p:ext uri="{BB962C8B-B14F-4D97-AF65-F5344CB8AC3E}">
        <p14:creationId xmlns:p14="http://schemas.microsoft.com/office/powerpoint/2010/main" val="191166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Dominique: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October 2021, CEGIR Diversity Members and additional</a:t>
            </a:r>
            <a:r>
              <a:rPr lang="en-US" baseline="0" dirty="0" smtClean="0"/>
              <a:t> </a:t>
            </a:r>
            <a:r>
              <a:rPr lang="en-US" dirty="0" smtClean="0"/>
              <a:t>CEGIR members met together to generate the CEGIR Diversity Wheel as it applies to addressing aspects of Diversity</a:t>
            </a:r>
            <a:r>
              <a:rPr lang="en-US" baseline="0" dirty="0" smtClean="0"/>
              <a:t> within </a:t>
            </a:r>
            <a:r>
              <a:rPr lang="en-US" dirty="0" smtClean="0"/>
              <a:t>CEGIR clinical trials.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Workshop members represented the diversity that exists within CEGIR and comprised of PAGs, clinical</a:t>
            </a:r>
            <a:r>
              <a:rPr lang="en-US" baseline="0" dirty="0" smtClean="0"/>
              <a:t> research coordinators</a:t>
            </a:r>
            <a:r>
              <a:rPr lang="en-US" dirty="0" smtClean="0"/>
              <a:t>, principle investigators, and trainees.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During the workshop we established internal, external and organization/clinical trial dimensions of the CEGIR Diversity Wheel and generated recommendations to address Diversity, Equity and Inclusion within</a:t>
            </a:r>
            <a:r>
              <a:rPr lang="en-US" baseline="0" dirty="0" smtClean="0"/>
              <a:t> CEGIR clinical trial</a:t>
            </a:r>
            <a:r>
              <a:rPr lang="en-US" dirty="0" smtClean="0"/>
              <a:t> DEGAS.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Stemming from</a:t>
            </a:r>
            <a:r>
              <a:rPr lang="en-US" baseline="0" dirty="0" smtClean="0"/>
              <a:t> our </a:t>
            </a:r>
            <a:r>
              <a:rPr lang="en-US" dirty="0" smtClean="0"/>
              <a:t>Diversity Wheel discussions, we also generated V2 of the OMEGA Demographics questionnaire that now assesses social determinants of health in addition to race and ethnicity, sex, gender. This initiative was spearheaded by </a:t>
            </a:r>
            <a:r>
              <a:rPr lang="en-US" dirty="0" err="1" smtClean="0"/>
              <a:t>Paneez</a:t>
            </a:r>
            <a:r>
              <a:rPr lang="en-US" baseline="0" dirty="0" smtClean="0"/>
              <a:t> </a:t>
            </a:r>
            <a:r>
              <a:rPr lang="en-US" baseline="0" dirty="0" err="1" smtClean="0"/>
              <a:t>Khoury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BC9C5EF-E7D2-9C4F-B377-ABD7468C5193}" type="slidenum">
              <a:rPr lang="en-US" smtClean="0"/>
              <a:t>4</a:t>
            </a:fld>
            <a:endParaRPr lang="en-US" dirty="0"/>
          </a:p>
        </p:txBody>
      </p:sp>
    </p:spTree>
    <p:extLst>
      <p:ext uri="{BB962C8B-B14F-4D97-AF65-F5344CB8AC3E}">
        <p14:creationId xmlns:p14="http://schemas.microsoft.com/office/powerpoint/2010/main" val="238815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Dominique: </a:t>
            </a:r>
          </a:p>
          <a:p>
            <a:r>
              <a:rPr lang="en-US" dirty="0" smtClean="0"/>
              <a:t>Over the course of two years,</a:t>
            </a:r>
            <a:r>
              <a:rPr lang="en-US" baseline="0" dirty="0" smtClean="0"/>
              <a:t> a</a:t>
            </a:r>
            <a:r>
              <a:rPr lang="en-US" dirty="0" smtClean="0"/>
              <a:t>fter the</a:t>
            </a:r>
            <a:r>
              <a:rPr lang="en-US" baseline="0" dirty="0" smtClean="0"/>
              <a:t> initial design of the questionnaire, revision/beta testing of forms with input from stakeholders, incorporation into </a:t>
            </a:r>
            <a:r>
              <a:rPr lang="en-US" baseline="0" dirty="0" err="1" smtClean="0"/>
              <a:t>REDCap</a:t>
            </a:r>
            <a:r>
              <a:rPr lang="en-US" baseline="0" dirty="0" smtClean="0"/>
              <a:t> and amendments, in</a:t>
            </a:r>
            <a:r>
              <a:rPr lang="en-US" dirty="0" smtClean="0"/>
              <a:t> May 2023, we were able to incorporate </a:t>
            </a:r>
            <a:r>
              <a:rPr lang="en-US" dirty="0"/>
              <a:t>V2 of the OMEGA Demographics </a:t>
            </a:r>
            <a:r>
              <a:rPr lang="en-US" dirty="0" smtClean="0"/>
              <a:t>Questionnaire.</a:t>
            </a:r>
            <a:r>
              <a:rPr lang="en-US" baseline="0" dirty="0" smtClean="0"/>
              <a:t> </a:t>
            </a:r>
            <a:endParaRPr lang="en-US" dirty="0" smtClean="0"/>
          </a:p>
          <a:p>
            <a:r>
              <a:rPr lang="en-US" dirty="0" smtClean="0"/>
              <a:t>Changes </a:t>
            </a:r>
            <a:r>
              <a:rPr lang="en-US" dirty="0"/>
              <a:t>to the Demographics Questionnaire requires self reported data including biological sex assigned at birth, gender identity and inclusive language related to race and ethnicity</a:t>
            </a:r>
          </a:p>
          <a:p>
            <a:r>
              <a:rPr lang="en-US" dirty="0"/>
              <a:t>In addition the new demographics questionnaire includes social determinants of health to capture access to affordable food, health insurance coverage and plans– as seen here</a:t>
            </a:r>
            <a:r>
              <a:rPr lang="en-US" dirty="0" smtClean="0"/>
              <a:t>.</a:t>
            </a:r>
          </a:p>
          <a:p>
            <a:r>
              <a:rPr lang="en-US" dirty="0" smtClean="0"/>
              <a:t>I</a:t>
            </a:r>
            <a:r>
              <a:rPr lang="en-US" baseline="0" dirty="0" smtClean="0"/>
              <a:t>n incorporating this new questionnaire we hope to gather prospective data about past, current and new patients enrolled into OMEGA and since March 2023, with efforts from Rachel, Lauren and Ignacio we have successfully utilized this new questionnaire.</a:t>
            </a:r>
          </a:p>
          <a:p>
            <a:endParaRPr lang="en-US" baseline="0" dirty="0" smtClean="0"/>
          </a:p>
          <a:p>
            <a:endParaRPr lang="en-US" baseline="0" dirty="0" smtClean="0"/>
          </a:p>
          <a:p>
            <a:r>
              <a:rPr lang="en-US" baseline="0" dirty="0" smtClean="0"/>
              <a:t>---------------</a:t>
            </a:r>
            <a:endParaRPr lang="en-US" dirty="0"/>
          </a:p>
          <a:p>
            <a:endParaRPr lang="en-US" dirty="0"/>
          </a:p>
          <a:p>
            <a:r>
              <a:rPr lang="en-US" sz="1200" kern="1200" dirty="0">
                <a:solidFill>
                  <a:schemeClr val="tx1"/>
                </a:solidFill>
                <a:effectLst/>
                <a:latin typeface="+mn-lt"/>
                <a:ea typeface="+mn-ea"/>
                <a:cs typeface="+mn-cs"/>
              </a:rPr>
              <a:t>March 2021-Brought up that we should collect social determinants as race by itself not helpful. Glenn gave me permission to start working on forms (demographics and others)</a:t>
            </a:r>
          </a:p>
          <a:p>
            <a:r>
              <a:rPr lang="en-US" sz="1200" kern="1200" dirty="0">
                <a:solidFill>
                  <a:schemeClr val="tx1"/>
                </a:solidFill>
                <a:effectLst/>
                <a:latin typeface="+mn-lt"/>
                <a:ea typeface="+mn-ea"/>
                <a:cs typeface="+mn-cs"/>
              </a:rPr>
              <a:t>July 2021-October 2021 revision/beta testing of forms (input from stakeholders)</a:t>
            </a:r>
          </a:p>
          <a:p>
            <a:r>
              <a:rPr lang="en-US" sz="1200" kern="1200" dirty="0">
                <a:solidFill>
                  <a:schemeClr val="tx1"/>
                </a:solidFill>
                <a:effectLst/>
                <a:latin typeface="+mn-lt"/>
                <a:ea typeface="+mn-ea"/>
                <a:cs typeface="+mn-cs"/>
              </a:rPr>
              <a:t>October 2021-November 2021 Incorporation into </a:t>
            </a:r>
            <a:r>
              <a:rPr lang="en-US" sz="1200" kern="1200" dirty="0" err="1">
                <a:solidFill>
                  <a:schemeClr val="tx1"/>
                </a:solidFill>
                <a:effectLst/>
                <a:latin typeface="+mn-lt"/>
                <a:ea typeface="+mn-ea"/>
                <a:cs typeface="+mn-cs"/>
              </a:rPr>
              <a:t>REDCap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November 2021-December 2021 Eval by OMEGA protocol working group</a:t>
            </a:r>
          </a:p>
          <a:p>
            <a:r>
              <a:rPr lang="en-US" sz="1200" kern="1200" dirty="0">
                <a:solidFill>
                  <a:schemeClr val="tx1"/>
                </a:solidFill>
                <a:effectLst/>
                <a:latin typeface="+mn-lt"/>
                <a:ea typeface="+mn-ea"/>
                <a:cs typeface="+mn-cs"/>
              </a:rPr>
              <a:t>Jan 2022-April 2022- Entry and weekly meetings with testing of the UAT in REDCAP with myself and Jen </a:t>
            </a:r>
            <a:r>
              <a:rPr lang="en-US" sz="1200" kern="1200" dirty="0" err="1">
                <a:solidFill>
                  <a:schemeClr val="tx1"/>
                </a:solidFill>
                <a:effectLst/>
                <a:latin typeface="+mn-lt"/>
                <a:ea typeface="+mn-ea"/>
                <a:cs typeface="+mn-cs"/>
              </a:rPr>
              <a:t>Andringa</a:t>
            </a:r>
            <a:r>
              <a:rPr lang="en-US" sz="1200" kern="1200" dirty="0">
                <a:solidFill>
                  <a:schemeClr val="tx1"/>
                </a:solidFill>
                <a:effectLst/>
                <a:latin typeface="+mn-lt"/>
                <a:ea typeface="+mn-ea"/>
                <a:cs typeface="+mn-cs"/>
              </a:rPr>
              <a:t> (and Lisa Martin)</a:t>
            </a:r>
          </a:p>
          <a:p>
            <a:r>
              <a:rPr lang="en-US" sz="1200" kern="1200" dirty="0">
                <a:solidFill>
                  <a:schemeClr val="tx1"/>
                </a:solidFill>
                <a:effectLst/>
                <a:latin typeface="+mn-lt"/>
                <a:ea typeface="+mn-ea"/>
                <a:cs typeface="+mn-cs"/>
              </a:rPr>
              <a:t>May 2022-June 2022 Update REDCAP and testing (we kept finding things to fix, this was not just the demographics but multiple other forms, branching logic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June 2022- about September…further edits to REDCAP and working on amendment. </a:t>
            </a:r>
          </a:p>
          <a:p>
            <a:endParaRPr lang="en-US" dirty="0"/>
          </a:p>
        </p:txBody>
      </p:sp>
      <p:sp>
        <p:nvSpPr>
          <p:cNvPr id="4" name="Slide Number Placeholder 3"/>
          <p:cNvSpPr>
            <a:spLocks noGrp="1"/>
          </p:cNvSpPr>
          <p:nvPr>
            <p:ph type="sldNum" sz="quarter" idx="10"/>
          </p:nvPr>
        </p:nvSpPr>
        <p:spPr/>
        <p:txBody>
          <a:bodyPr/>
          <a:lstStyle/>
          <a:p>
            <a:fld id="{1BC9C5EF-E7D2-9C4F-B377-ABD7468C5193}" type="slidenum">
              <a:rPr lang="en-US" smtClean="0"/>
              <a:t>5</a:t>
            </a:fld>
            <a:endParaRPr lang="en-US" dirty="0"/>
          </a:p>
        </p:txBody>
      </p:sp>
    </p:spTree>
    <p:extLst>
      <p:ext uri="{BB962C8B-B14F-4D97-AF65-F5344CB8AC3E}">
        <p14:creationId xmlns:p14="http://schemas.microsoft.com/office/powerpoint/2010/main" val="385729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smtClean="0">
                <a:solidFill>
                  <a:srgbClr val="000000"/>
                </a:solidFill>
                <a:effectLst/>
                <a:latin typeface="Calibri" panose="020F0502020204030204" pitchFamily="34" charset="0"/>
              </a:rPr>
              <a:t>Ignacio:</a:t>
            </a:r>
          </a:p>
          <a:p>
            <a:endParaRPr lang="en-US" sz="1200" b="0" i="0" u="none" strike="noStrike" dirty="0" smtClean="0">
              <a:solidFill>
                <a:srgbClr val="000000"/>
              </a:solidFill>
              <a:effectLst/>
              <a:latin typeface="Calibri" panose="020F0502020204030204" pitchFamily="34" charset="0"/>
            </a:endParaRPr>
          </a:p>
          <a:p>
            <a:r>
              <a:rPr lang="en-US" sz="1200" b="0" i="0" u="none" strike="noStrike" dirty="0" smtClean="0">
                <a:solidFill>
                  <a:srgbClr val="000000"/>
                </a:solidFill>
                <a:effectLst/>
                <a:latin typeface="Calibri" panose="020F0502020204030204" pitchFamily="34" charset="0"/>
              </a:rPr>
              <a:t>719 </a:t>
            </a:r>
            <a:r>
              <a:rPr lang="en-US" sz="1200" b="0" i="0" u="none" strike="noStrike" dirty="0">
                <a:solidFill>
                  <a:srgbClr val="000000"/>
                </a:solidFill>
                <a:effectLst/>
                <a:latin typeface="Calibri" panose="020F0502020204030204" pitchFamily="34" charset="0"/>
              </a:rPr>
              <a:t>total participants that are active as of 2/22/24- the prospective study currently enrolled 122 total participants since available in May (17%).</a:t>
            </a: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May</a:t>
            </a:r>
            <a:r>
              <a:rPr lang="en-US" sz="1800" dirty="0"/>
              <a:t> </a:t>
            </a:r>
            <a:r>
              <a:rPr lang="en-US" sz="1200" b="0" i="0" u="none" strike="noStrike" dirty="0">
                <a:solidFill>
                  <a:srgbClr val="000000"/>
                </a:solidFill>
                <a:effectLst/>
                <a:latin typeface="Calibri" panose="020F0502020204030204" pitchFamily="34" charset="0"/>
              </a:rPr>
              <a:t>Questionnaire was IRB approved (end of April, start of May)</a:t>
            </a:r>
            <a:r>
              <a:rPr lang="en-US" sz="1800" dirty="0"/>
              <a:t> </a:t>
            </a:r>
          </a:p>
          <a:p>
            <a:r>
              <a:rPr lang="en-US" sz="1200" b="0" i="0" u="none" strike="noStrike" dirty="0">
                <a:solidFill>
                  <a:srgbClr val="000000"/>
                </a:solidFill>
                <a:effectLst/>
                <a:latin typeface="Calibri" panose="020F0502020204030204" pitchFamily="34" charset="0"/>
              </a:rPr>
              <a:t>May</a:t>
            </a:r>
            <a:r>
              <a:rPr lang="en-US" sz="1800" dirty="0"/>
              <a:t> </a:t>
            </a:r>
            <a:r>
              <a:rPr lang="en-US" sz="1200" b="0" i="0" u="none" strike="noStrike" dirty="0">
                <a:solidFill>
                  <a:srgbClr val="000000"/>
                </a:solidFill>
                <a:effectLst/>
                <a:latin typeface="Calibri" panose="020F0502020204030204" pitchFamily="34" charset="0"/>
              </a:rPr>
              <a:t>Individual site ICF approval took place before implementing survey. </a:t>
            </a:r>
            <a:r>
              <a:rPr lang="en-US" sz="1200" b="0" i="0" u="sng" strike="noStrike" dirty="0">
                <a:solidFill>
                  <a:srgbClr val="000000"/>
                </a:solidFill>
                <a:effectLst/>
                <a:latin typeface="Calibri" panose="020F0502020204030204" pitchFamily="34" charset="0"/>
              </a:rPr>
              <a:t>Some sites had issues with IRB. </a:t>
            </a:r>
            <a:r>
              <a:rPr lang="en-US" sz="1800" dirty="0"/>
              <a:t> </a:t>
            </a:r>
          </a:p>
          <a:p>
            <a:r>
              <a:rPr lang="en-US" sz="1200" b="0" i="0" u="none" strike="noStrike" dirty="0">
                <a:solidFill>
                  <a:srgbClr val="000000"/>
                </a:solidFill>
                <a:effectLst/>
                <a:latin typeface="Calibri" panose="020F0502020204030204" pitchFamily="34" charset="0"/>
              </a:rPr>
              <a:t>May</a:t>
            </a:r>
            <a:r>
              <a:rPr lang="en-US" sz="1800" dirty="0"/>
              <a:t> </a:t>
            </a:r>
            <a:r>
              <a:rPr lang="en-US" sz="1200" b="0" i="0" u="none" strike="noStrike" dirty="0">
                <a:solidFill>
                  <a:srgbClr val="000000"/>
                </a:solidFill>
                <a:effectLst/>
                <a:latin typeface="Calibri" panose="020F0502020204030204" pitchFamily="34" charset="0"/>
              </a:rPr>
              <a:t>Questionnaire was introduced to the sites (5/17/23)</a:t>
            </a:r>
            <a:r>
              <a:rPr lang="en-US" sz="1800" dirty="0"/>
              <a:t> </a:t>
            </a:r>
          </a:p>
          <a:p>
            <a:r>
              <a:rPr lang="en-US" sz="1200" b="0" i="0" u="none" strike="noStrike" dirty="0">
                <a:solidFill>
                  <a:srgbClr val="000000"/>
                </a:solidFill>
                <a:effectLst/>
                <a:latin typeface="Calibri" panose="020F0502020204030204" pitchFamily="34" charset="0"/>
              </a:rPr>
              <a:t>May</a:t>
            </a:r>
            <a:r>
              <a:rPr lang="en-US" sz="1800" dirty="0"/>
              <a:t> </a:t>
            </a:r>
            <a:r>
              <a:rPr lang="en-US" sz="1200" b="0" i="0" u="none" strike="noStrike" dirty="0">
                <a:solidFill>
                  <a:srgbClr val="000000"/>
                </a:solidFill>
                <a:effectLst/>
                <a:latin typeface="Calibri" panose="020F0502020204030204" pitchFamily="34" charset="0"/>
              </a:rPr>
              <a:t>Available on </a:t>
            </a:r>
            <a:r>
              <a:rPr lang="en-US" sz="1200" b="0" i="0" u="none" strike="noStrike" dirty="0" err="1">
                <a:solidFill>
                  <a:srgbClr val="000000"/>
                </a:solidFill>
                <a:effectLst/>
                <a:latin typeface="Calibri" panose="020F0502020204030204" pitchFamily="34" charset="0"/>
              </a:rPr>
              <a:t>REDCap</a:t>
            </a:r>
            <a:r>
              <a:rPr lang="en-US" sz="1200" b="0" i="0" u="none" strike="noStrike" dirty="0">
                <a:solidFill>
                  <a:srgbClr val="000000"/>
                </a:solidFill>
                <a:effectLst/>
                <a:latin typeface="Calibri" panose="020F0502020204030204" pitchFamily="34" charset="0"/>
              </a:rPr>
              <a:t> (5/20/23)</a:t>
            </a:r>
            <a:r>
              <a:rPr lang="en-US" sz="1800" dirty="0"/>
              <a:t> </a:t>
            </a:r>
            <a:r>
              <a:rPr lang="en-US" sz="1200" b="0" i="0" u="none" strike="noStrike" dirty="0">
                <a:solidFill>
                  <a:srgbClr val="000000"/>
                </a:solidFill>
                <a:effectLst/>
                <a:latin typeface="Calibri" panose="020F0502020204030204" pitchFamily="34" charset="0"/>
              </a:rPr>
              <a:t>May </a:t>
            </a:r>
            <a:r>
              <a:rPr lang="en-US" sz="1800" dirty="0"/>
              <a:t> </a:t>
            </a:r>
            <a:r>
              <a:rPr lang="en-US" sz="1200" b="0" i="0" u="none" strike="noStrike" dirty="0">
                <a:solidFill>
                  <a:srgbClr val="000000"/>
                </a:solidFill>
                <a:effectLst/>
                <a:latin typeface="Calibri" panose="020F0502020204030204" pitchFamily="34" charset="0"/>
              </a:rPr>
              <a:t>First Questionnaire was completed (End of May)</a:t>
            </a:r>
            <a:r>
              <a:rPr lang="en-US" sz="1800" dirty="0"/>
              <a:t> </a:t>
            </a:r>
          </a:p>
          <a:p>
            <a:endParaRPr lang="en-US" sz="1800" b="0" i="0" u="none" strike="noStrike" dirty="0">
              <a:solidFill>
                <a:srgbClr val="000000"/>
              </a:solidFill>
              <a:effectLst/>
              <a:latin typeface="Calibri" panose="020F0502020204030204" pitchFamily="34" charset="0"/>
            </a:endParaRPr>
          </a:p>
          <a:p>
            <a:r>
              <a:rPr lang="en-US" sz="1200" kern="1200" dirty="0">
                <a:solidFill>
                  <a:schemeClr val="tx1"/>
                </a:solidFill>
                <a:effectLst/>
                <a:latin typeface="+mn-lt"/>
                <a:ea typeface="+mn-ea"/>
                <a:cs typeface="+mn-cs"/>
              </a:rPr>
              <a:t>March 2021-Brought up that we should collect social determinants as race by itself not helpful. Glenn gave me permission to start working on forms (demographics and others)</a:t>
            </a:r>
          </a:p>
          <a:p>
            <a:r>
              <a:rPr lang="en-US" sz="1200" kern="1200" dirty="0">
                <a:solidFill>
                  <a:schemeClr val="tx1"/>
                </a:solidFill>
                <a:effectLst/>
                <a:latin typeface="+mn-lt"/>
                <a:ea typeface="+mn-ea"/>
                <a:cs typeface="+mn-cs"/>
              </a:rPr>
              <a:t>July 2021-October 2021 revision/beta testing of forms (input from stakeholders)</a:t>
            </a:r>
          </a:p>
          <a:p>
            <a:r>
              <a:rPr lang="en-US" sz="1200" kern="1200" dirty="0">
                <a:solidFill>
                  <a:schemeClr val="tx1"/>
                </a:solidFill>
                <a:effectLst/>
                <a:latin typeface="+mn-lt"/>
                <a:ea typeface="+mn-ea"/>
                <a:cs typeface="+mn-cs"/>
              </a:rPr>
              <a:t>October 2021-November 2021 Incorporation into </a:t>
            </a:r>
            <a:r>
              <a:rPr lang="en-US" sz="1200" kern="1200" dirty="0" err="1">
                <a:solidFill>
                  <a:schemeClr val="tx1"/>
                </a:solidFill>
                <a:effectLst/>
                <a:latin typeface="+mn-lt"/>
                <a:ea typeface="+mn-ea"/>
                <a:cs typeface="+mn-cs"/>
              </a:rPr>
              <a:t>REDCap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November 2021-December 2021 Eval by OMEGA protocol working group</a:t>
            </a:r>
          </a:p>
          <a:p>
            <a:r>
              <a:rPr lang="en-US" sz="1200" kern="1200" dirty="0">
                <a:solidFill>
                  <a:schemeClr val="tx1"/>
                </a:solidFill>
                <a:effectLst/>
                <a:latin typeface="+mn-lt"/>
                <a:ea typeface="+mn-ea"/>
                <a:cs typeface="+mn-cs"/>
              </a:rPr>
              <a:t>Jan 2022-April 2022- Entry and weekly meetings with testing of the UAT in REDCAP with myself and Jen </a:t>
            </a:r>
            <a:r>
              <a:rPr lang="en-US" sz="1200" kern="1200" dirty="0" err="1">
                <a:solidFill>
                  <a:schemeClr val="tx1"/>
                </a:solidFill>
                <a:effectLst/>
                <a:latin typeface="+mn-lt"/>
                <a:ea typeface="+mn-ea"/>
                <a:cs typeface="+mn-cs"/>
              </a:rPr>
              <a:t>Andringa</a:t>
            </a:r>
            <a:r>
              <a:rPr lang="en-US" sz="1200" kern="1200" dirty="0">
                <a:solidFill>
                  <a:schemeClr val="tx1"/>
                </a:solidFill>
                <a:effectLst/>
                <a:latin typeface="+mn-lt"/>
                <a:ea typeface="+mn-ea"/>
                <a:cs typeface="+mn-cs"/>
              </a:rPr>
              <a:t> (and Lisa Martin)</a:t>
            </a:r>
          </a:p>
          <a:p>
            <a:r>
              <a:rPr lang="en-US" sz="1200" kern="1200" dirty="0">
                <a:solidFill>
                  <a:schemeClr val="tx1"/>
                </a:solidFill>
                <a:effectLst/>
                <a:latin typeface="+mn-lt"/>
                <a:ea typeface="+mn-ea"/>
                <a:cs typeface="+mn-cs"/>
              </a:rPr>
              <a:t>May 2022-June 2022 Update REDCAP and testing (we kept finding things to fix, this was not just the demographics but multiple other forms, branching logic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June 2022- about September…further edits to REDCAP and working on amendment. </a:t>
            </a:r>
          </a:p>
          <a:p>
            <a:endParaRPr lang="en-US" sz="1200" b="0" i="0" u="none" strike="noStrike" dirty="0">
              <a:solidFill>
                <a:srgbClr val="000000"/>
              </a:solidFill>
              <a:effectLst/>
              <a:latin typeface="Calibri" panose="020F0502020204030204" pitchFamily="34" charset="0"/>
            </a:endParaRPr>
          </a:p>
          <a:p>
            <a:endParaRPr lang="en-US" sz="1200" b="0" i="0" u="none" strike="noStrike" dirty="0">
              <a:solidFill>
                <a:srgbClr val="000000"/>
              </a:solidFill>
              <a:effectLst/>
              <a:latin typeface="Calibri" panose="020F0502020204030204" pitchFamily="34" charset="0"/>
            </a:endParaRPr>
          </a:p>
          <a:p>
            <a:r>
              <a:rPr lang="en-US" sz="1200" b="0" i="0" u="none" strike="noStrike" dirty="0">
                <a:solidFill>
                  <a:srgbClr val="000000"/>
                </a:solidFill>
                <a:effectLst/>
                <a:latin typeface="Calibri" panose="020F0502020204030204" pitchFamily="34" charset="0"/>
              </a:rPr>
              <a:t>August</a:t>
            </a:r>
            <a:r>
              <a:rPr lang="en-US" dirty="0"/>
              <a:t> </a:t>
            </a:r>
            <a:r>
              <a:rPr lang="en-US" sz="1200" b="0" i="0" u="none" strike="noStrike" dirty="0">
                <a:solidFill>
                  <a:srgbClr val="000000"/>
                </a:solidFill>
                <a:effectLst/>
                <a:latin typeface="Calibri" panose="020F0502020204030204" pitchFamily="34" charset="0"/>
              </a:rPr>
              <a:t>Talk given to CRC's about the importance of the demographics data we are collecting</a:t>
            </a:r>
            <a:r>
              <a:rPr lang="en-US" dirty="0"/>
              <a:t> - </a:t>
            </a:r>
            <a:r>
              <a:rPr lang="en-US" sz="1000" b="0" i="0" u="none" strike="noStrike" dirty="0">
                <a:solidFill>
                  <a:srgbClr val="000000"/>
                </a:solidFill>
                <a:effectLst/>
                <a:latin typeface="Calibri" panose="020F0502020204030204" pitchFamily="34" charset="0"/>
              </a:rPr>
              <a:t>Talk info: This aligns with the aims of the study which are to track the progress, care and development of patients w/ EGID diseases</a:t>
            </a:r>
            <a:r>
              <a:rPr lang="en-US" dirty="0"/>
              <a:t> </a:t>
            </a:r>
          </a:p>
          <a:p>
            <a:r>
              <a:rPr lang="en-US" sz="1200" b="0" i="0" u="none" strike="noStrike" dirty="0">
                <a:solidFill>
                  <a:srgbClr val="000000"/>
                </a:solidFill>
                <a:effectLst/>
                <a:latin typeface="Calibri" panose="020F0502020204030204" pitchFamily="34" charset="0"/>
              </a:rPr>
              <a:t>September</a:t>
            </a:r>
            <a:r>
              <a:rPr lang="en-US" dirty="0"/>
              <a:t> </a:t>
            </a:r>
            <a:r>
              <a:rPr lang="en-US" sz="1200" b="0" i="0" u="none" strike="noStrike" dirty="0" err="1">
                <a:solidFill>
                  <a:srgbClr val="000000"/>
                </a:solidFill>
                <a:effectLst/>
                <a:latin typeface="Calibri" panose="020F0502020204030204" pitchFamily="34" charset="0"/>
              </a:rPr>
              <a:t>REDCap</a:t>
            </a:r>
            <a:r>
              <a:rPr lang="en-US" sz="1200" b="0" i="0" u="none" strike="noStrike" dirty="0">
                <a:solidFill>
                  <a:srgbClr val="000000"/>
                </a:solidFill>
                <a:effectLst/>
                <a:latin typeface="Calibri" panose="020F0502020204030204" pitchFamily="34" charset="0"/>
              </a:rPr>
              <a:t> database was modified to make demographics survey stand out</a:t>
            </a:r>
            <a:r>
              <a:rPr lang="en-US" dirty="0"/>
              <a:t> </a:t>
            </a:r>
          </a:p>
          <a:p>
            <a:r>
              <a:rPr lang="en-US" sz="1200" b="0" i="0" u="none" strike="noStrike" dirty="0">
                <a:solidFill>
                  <a:srgbClr val="000000"/>
                </a:solidFill>
                <a:effectLst/>
                <a:latin typeface="Calibri" panose="020F0502020204030204" pitchFamily="34" charset="0"/>
              </a:rPr>
              <a:t>October</a:t>
            </a:r>
            <a:r>
              <a:rPr lang="en-US" dirty="0"/>
              <a:t> </a:t>
            </a:r>
            <a:r>
              <a:rPr lang="en-US" sz="1200" b="0" i="0" u="none" strike="noStrike" dirty="0">
                <a:solidFill>
                  <a:srgbClr val="000000"/>
                </a:solidFill>
                <a:effectLst/>
                <a:latin typeface="Calibri" panose="020F0502020204030204" pitchFamily="34" charset="0"/>
              </a:rPr>
              <a:t>Central communication sent to remind of the importance of the information collected</a:t>
            </a:r>
            <a:endParaRPr lang="en-US" dirty="0"/>
          </a:p>
          <a:p>
            <a:r>
              <a:rPr lang="en-US" sz="1200" b="0" i="0" u="none" strike="noStrike" dirty="0">
                <a:solidFill>
                  <a:srgbClr val="000000"/>
                </a:solidFill>
                <a:effectLst/>
                <a:latin typeface="Calibri" panose="020F0502020204030204" pitchFamily="34" charset="0"/>
              </a:rPr>
              <a:t>November</a:t>
            </a:r>
            <a:r>
              <a:rPr lang="en-US" dirty="0"/>
              <a:t> </a:t>
            </a:r>
            <a:r>
              <a:rPr lang="en-US" sz="1200" b="0" i="0" u="none" strike="noStrike" dirty="0">
                <a:solidFill>
                  <a:srgbClr val="000000"/>
                </a:solidFill>
                <a:effectLst/>
                <a:latin typeface="Calibri" panose="020F0502020204030204" pitchFamily="34" charset="0"/>
              </a:rPr>
              <a:t>Training on e-consent setup was given to CRC's</a:t>
            </a:r>
            <a:r>
              <a:rPr lang="en-US" dirty="0"/>
              <a:t> </a:t>
            </a:r>
            <a:r>
              <a:rPr lang="en-US" sz="1200" b="0" i="0" u="none" strike="noStrike" dirty="0">
                <a:solidFill>
                  <a:srgbClr val="000000"/>
                </a:solidFill>
                <a:effectLst/>
                <a:latin typeface="Calibri" panose="020F0502020204030204" pitchFamily="34" charset="0"/>
              </a:rPr>
              <a:t> over the established time period, including demographic factors could help us better understand our patient populations needs. </a:t>
            </a:r>
            <a:r>
              <a:rPr lang="en-US" dirty="0"/>
              <a:t> </a:t>
            </a:r>
          </a:p>
          <a:p>
            <a:r>
              <a:rPr lang="en-US" sz="1200" b="0" i="0" u="none" strike="noStrike" dirty="0">
                <a:solidFill>
                  <a:srgbClr val="000000"/>
                </a:solidFill>
                <a:effectLst/>
                <a:latin typeface="Calibri" panose="020F0502020204030204" pitchFamily="34" charset="0"/>
              </a:rPr>
              <a:t>December</a:t>
            </a:r>
            <a:r>
              <a:rPr lang="en-US" dirty="0"/>
              <a:t> </a:t>
            </a:r>
            <a:r>
              <a:rPr lang="en-US" sz="1200" b="0" i="0" u="none" strike="noStrike" dirty="0">
                <a:solidFill>
                  <a:srgbClr val="000000"/>
                </a:solidFill>
                <a:effectLst/>
                <a:latin typeface="Calibri" panose="020F0502020204030204" pitchFamily="34" charset="0"/>
              </a:rPr>
              <a:t>Data was presented to encourage study sites to maintain their efforts into this new year. </a:t>
            </a:r>
            <a:r>
              <a:rPr lang="en-US" dirty="0"/>
              <a:t> </a:t>
            </a:r>
          </a:p>
          <a:p>
            <a:r>
              <a:rPr lang="en-US" sz="1200" b="0" i="0" u="none" strike="noStrike" dirty="0">
                <a:solidFill>
                  <a:srgbClr val="000000"/>
                </a:solidFill>
                <a:effectLst/>
                <a:latin typeface="Calibri" panose="020F0502020204030204" pitchFamily="34" charset="0"/>
              </a:rPr>
              <a:t>January</a:t>
            </a:r>
            <a:r>
              <a:rPr lang="en-US" dirty="0"/>
              <a:t> </a:t>
            </a:r>
            <a:r>
              <a:rPr lang="en-US" sz="1200" b="0" i="0" u="none" strike="noStrike" dirty="0">
                <a:solidFill>
                  <a:srgbClr val="000000"/>
                </a:solidFill>
                <a:effectLst/>
                <a:latin typeface="Calibri" panose="020F0502020204030204" pitchFamily="34" charset="0"/>
              </a:rPr>
              <a:t>Sites were encouraged to setup e-consent through explaining the ease of the process and effectiveness in results</a:t>
            </a:r>
            <a:r>
              <a:rPr lang="en-US" dirty="0"/>
              <a:t> </a:t>
            </a:r>
          </a:p>
          <a:p>
            <a:endParaRPr lang="en-US" dirty="0"/>
          </a:p>
        </p:txBody>
      </p:sp>
      <p:sp>
        <p:nvSpPr>
          <p:cNvPr id="4" name="Slide Number Placeholder 3"/>
          <p:cNvSpPr>
            <a:spLocks noGrp="1"/>
          </p:cNvSpPr>
          <p:nvPr>
            <p:ph type="sldNum" sz="quarter" idx="5"/>
          </p:nvPr>
        </p:nvSpPr>
        <p:spPr/>
        <p:txBody>
          <a:bodyPr/>
          <a:lstStyle/>
          <a:p>
            <a:fld id="{1BC9C5EF-E7D2-9C4F-B377-ABD7468C5193}" type="slidenum">
              <a:rPr lang="en-US" smtClean="0"/>
              <a:t>6</a:t>
            </a:fld>
            <a:endParaRPr lang="en-US" dirty="0"/>
          </a:p>
        </p:txBody>
      </p:sp>
    </p:spTree>
    <p:extLst>
      <p:ext uri="{BB962C8B-B14F-4D97-AF65-F5344CB8AC3E}">
        <p14:creationId xmlns:p14="http://schemas.microsoft.com/office/powerpoint/2010/main" val="71120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Ignacio:</a:t>
            </a:r>
          </a:p>
          <a:p>
            <a:r>
              <a:rPr lang="en-US" dirty="0" smtClean="0"/>
              <a:t>143 </a:t>
            </a:r>
            <a:r>
              <a:rPr lang="en-US" dirty="0"/>
              <a:t>completed, 724 active participants 3.15.24 = 19.7 %</a:t>
            </a:r>
          </a:p>
          <a:p>
            <a:r>
              <a:rPr lang="en-US" dirty="0"/>
              <a:t>To obtain overlap </a:t>
            </a:r>
            <a:r>
              <a:rPr lang="en-US" b="1" dirty="0"/>
              <a:t>e-consent is key</a:t>
            </a:r>
          </a:p>
        </p:txBody>
      </p:sp>
      <p:sp>
        <p:nvSpPr>
          <p:cNvPr id="4" name="Slide Number Placeholder 3"/>
          <p:cNvSpPr>
            <a:spLocks noGrp="1"/>
          </p:cNvSpPr>
          <p:nvPr>
            <p:ph type="sldNum" sz="quarter" idx="5"/>
          </p:nvPr>
        </p:nvSpPr>
        <p:spPr/>
        <p:txBody>
          <a:bodyPr/>
          <a:lstStyle/>
          <a:p>
            <a:fld id="{1BC9C5EF-E7D2-9C4F-B377-ABD7468C5193}" type="slidenum">
              <a:rPr lang="en-US" smtClean="0"/>
              <a:t>7</a:t>
            </a:fld>
            <a:endParaRPr lang="en-US" dirty="0"/>
          </a:p>
        </p:txBody>
      </p:sp>
    </p:spTree>
    <p:extLst>
      <p:ext uri="{BB962C8B-B14F-4D97-AF65-F5344CB8AC3E}">
        <p14:creationId xmlns:p14="http://schemas.microsoft.com/office/powerpoint/2010/main" val="191640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we would like to thank you so much for your time and attention today. </a:t>
            </a:r>
            <a:endParaRPr lang="en-US" dirty="0" smtClean="0"/>
          </a:p>
          <a:p>
            <a:r>
              <a:rPr lang="en-US" dirty="0" smtClean="0"/>
              <a:t>We’re happy to answer</a:t>
            </a:r>
            <a:r>
              <a:rPr lang="en-US" baseline="0" dirty="0" smtClean="0"/>
              <a:t> any questions.</a:t>
            </a:r>
            <a:endParaRPr lang="en-US" dirty="0"/>
          </a:p>
        </p:txBody>
      </p:sp>
      <p:sp>
        <p:nvSpPr>
          <p:cNvPr id="4" name="Slide Number Placeholder 3"/>
          <p:cNvSpPr>
            <a:spLocks noGrp="1"/>
          </p:cNvSpPr>
          <p:nvPr>
            <p:ph type="sldNum" sz="quarter" idx="5"/>
          </p:nvPr>
        </p:nvSpPr>
        <p:spPr/>
        <p:txBody>
          <a:bodyPr/>
          <a:lstStyle/>
          <a:p>
            <a:fld id="{1BC9C5EF-E7D2-9C4F-B377-ABD7468C5193}" type="slidenum">
              <a:rPr lang="en-US" smtClean="0"/>
              <a:t>8</a:t>
            </a:fld>
            <a:endParaRPr lang="en-US" dirty="0"/>
          </a:p>
        </p:txBody>
      </p:sp>
    </p:spTree>
    <p:extLst>
      <p:ext uri="{BB962C8B-B14F-4D97-AF65-F5344CB8AC3E}">
        <p14:creationId xmlns:p14="http://schemas.microsoft.com/office/powerpoint/2010/main" val="407734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372739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24372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3999415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38202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76749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131193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312113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279353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61148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328204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93195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530FF4-DFCA-9F4B-93BC-B7FBD4A344ED}" type="datetimeFigureOut">
              <a:rPr lang="en-US" smtClean="0"/>
              <a:t>4/25/2024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00609-1855-A94A-8673-2EB598DB7D50}" type="slidenum">
              <a:rPr lang="en-US" smtClean="0"/>
              <a:t>‹#›</a:t>
            </a:fld>
            <a:endParaRPr lang="en-US" dirty="0"/>
          </a:p>
        </p:txBody>
      </p:sp>
    </p:spTree>
    <p:extLst>
      <p:ext uri="{BB962C8B-B14F-4D97-AF65-F5344CB8AC3E}">
        <p14:creationId xmlns:p14="http://schemas.microsoft.com/office/powerpoint/2010/main" val="40547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0FF4-DFCA-9F4B-93BC-B7FBD4A344ED}" type="datetimeFigureOut">
              <a:rPr lang="en-US" smtClean="0"/>
              <a:t>4/25/2024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00609-1855-A94A-8673-2EB598DB7D50}" type="slidenum">
              <a:rPr lang="en-US" smtClean="0"/>
              <a:t>‹#›</a:t>
            </a:fld>
            <a:endParaRPr lang="en-US" dirty="0"/>
          </a:p>
        </p:txBody>
      </p:sp>
    </p:spTree>
    <p:extLst>
      <p:ext uri="{BB962C8B-B14F-4D97-AF65-F5344CB8AC3E}">
        <p14:creationId xmlns:p14="http://schemas.microsoft.com/office/powerpoint/2010/main" val="1730166634"/>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50"/>
            <a:ext cx="9144000" cy="2387600"/>
          </a:xfrm>
        </p:spPr>
        <p:txBody>
          <a:bodyPr>
            <a:noAutofit/>
          </a:bodyPr>
          <a:lstStyle/>
          <a:p>
            <a:r>
              <a:rPr lang="en-US" sz="4800" dirty="0" smtClean="0">
                <a:latin typeface="Arial" panose="020B0604020202020204" pitchFamily="34" charset="0"/>
                <a:cs typeface="Arial" panose="020B0604020202020204" pitchFamily="34" charset="0"/>
              </a:rPr>
              <a:t>OMEGA V2 Questionnaire Update</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529767"/>
            <a:ext cx="9144000" cy="1655762"/>
          </a:xfrm>
        </p:spPr>
        <p:txBody>
          <a:bodyPr>
            <a:noAutofit/>
          </a:bodyPr>
          <a:lstStyle/>
          <a:p>
            <a:pPr>
              <a:lnSpc>
                <a:spcPct val="100000"/>
              </a:lnSpc>
              <a:spcBef>
                <a:spcPts val="0"/>
              </a:spcBef>
              <a:spcAft>
                <a:spcPts val="400"/>
              </a:spcAft>
            </a:pPr>
            <a:r>
              <a:rPr lang="en-US" sz="1600" b="1" dirty="0" smtClean="0">
                <a:latin typeface="Arial" panose="020B0604020202020204" pitchFamily="34" charset="0"/>
                <a:cs typeface="Arial" panose="020B0604020202020204" pitchFamily="34" charset="0"/>
              </a:rPr>
              <a:t>Ignacio De La Torre </a:t>
            </a:r>
          </a:p>
          <a:p>
            <a:pPr>
              <a:lnSpc>
                <a:spcPct val="100000"/>
              </a:lnSpc>
              <a:spcBef>
                <a:spcPts val="0"/>
              </a:spcBef>
              <a:spcAft>
                <a:spcPts val="400"/>
              </a:spcAft>
            </a:pPr>
            <a:r>
              <a:rPr lang="en-US" sz="1600" dirty="0" smtClean="0">
                <a:latin typeface="Arial" panose="020B0604020202020204" pitchFamily="34" charset="0"/>
                <a:cs typeface="Arial" panose="020B0604020202020204" pitchFamily="34" charset="0"/>
              </a:rPr>
              <a:t>Clinical Research Coordinator</a:t>
            </a:r>
          </a:p>
          <a:p>
            <a:pPr>
              <a:lnSpc>
                <a:spcPct val="100000"/>
              </a:lnSpc>
              <a:spcBef>
                <a:spcPts val="0"/>
              </a:spcBef>
              <a:spcAft>
                <a:spcPts val="400"/>
              </a:spcAft>
            </a:pPr>
            <a:r>
              <a:rPr lang="en-US" sz="1600" dirty="0" smtClean="0">
                <a:latin typeface="Arial" panose="020B0604020202020204" pitchFamily="34" charset="0"/>
                <a:cs typeface="Arial" panose="020B0604020202020204" pitchFamily="34" charset="0"/>
              </a:rPr>
              <a:t>Children’s Hospital of Philadelphia</a:t>
            </a:r>
          </a:p>
          <a:p>
            <a:pPr>
              <a:lnSpc>
                <a:spcPct val="100000"/>
              </a:lnSpc>
              <a:spcBef>
                <a:spcPts val="0"/>
              </a:spcBef>
              <a:spcAft>
                <a:spcPts val="400"/>
              </a:spcAft>
            </a:pPr>
            <a:endParaRPr lang="en-US" sz="1600" b="1" dirty="0" smtClean="0">
              <a:latin typeface="Arial" panose="020B0604020202020204" pitchFamily="34" charset="0"/>
              <a:cs typeface="Arial" panose="020B0604020202020204" pitchFamily="34" charset="0"/>
            </a:endParaRPr>
          </a:p>
          <a:p>
            <a:pPr>
              <a:lnSpc>
                <a:spcPct val="100000"/>
              </a:lnSpc>
              <a:spcBef>
                <a:spcPts val="0"/>
              </a:spcBef>
              <a:spcAft>
                <a:spcPts val="400"/>
              </a:spcAft>
            </a:pPr>
            <a:r>
              <a:rPr lang="en-US" sz="1600" b="1" dirty="0" smtClean="0">
                <a:latin typeface="Arial" panose="020B0604020202020204" pitchFamily="34" charset="0"/>
                <a:cs typeface="Arial" panose="020B0604020202020204" pitchFamily="34" charset="0"/>
              </a:rPr>
              <a:t>Dominique </a:t>
            </a:r>
            <a:r>
              <a:rPr lang="en-US" sz="1600" b="1" dirty="0">
                <a:latin typeface="Arial" panose="020B0604020202020204" pitchFamily="34" charset="0"/>
                <a:cs typeface="Arial" panose="020B0604020202020204" pitchFamily="34" charset="0"/>
              </a:rPr>
              <a:t>Bailey, </a:t>
            </a:r>
            <a:r>
              <a:rPr lang="en-US" sz="1600" b="1" dirty="0" smtClean="0">
                <a:latin typeface="Arial" panose="020B0604020202020204" pitchFamily="34" charset="0"/>
                <a:cs typeface="Arial" panose="020B0604020202020204" pitchFamily="34" charset="0"/>
              </a:rPr>
              <a:t>MD, </a:t>
            </a:r>
            <a:r>
              <a:rPr lang="en-US" sz="1600" b="1" dirty="0" err="1" smtClean="0">
                <a:latin typeface="Arial" panose="020B0604020202020204" pitchFamily="34" charset="0"/>
                <a:cs typeface="Arial" panose="020B0604020202020204" pitchFamily="34" charset="0"/>
              </a:rPr>
              <a:t>MSEd</a:t>
            </a:r>
            <a:endParaRPr lang="en-US" sz="1600" b="1" dirty="0" smtClean="0">
              <a:latin typeface="Arial" panose="020B0604020202020204" pitchFamily="34" charset="0"/>
              <a:cs typeface="Arial" panose="020B0604020202020204" pitchFamily="34" charset="0"/>
            </a:endParaRPr>
          </a:p>
          <a:p>
            <a:pPr>
              <a:lnSpc>
                <a:spcPct val="100000"/>
              </a:lnSpc>
              <a:spcBef>
                <a:spcPts val="0"/>
              </a:spcBef>
              <a:spcAft>
                <a:spcPts val="400"/>
              </a:spcAft>
            </a:pPr>
            <a:r>
              <a:rPr lang="en-US" sz="1600" dirty="0" smtClean="0">
                <a:latin typeface="Arial" panose="020B0604020202020204" pitchFamily="34" charset="0"/>
                <a:cs typeface="Arial" panose="020B0604020202020204" pitchFamily="34" charset="0"/>
              </a:rPr>
              <a:t>Assistant </a:t>
            </a:r>
            <a:r>
              <a:rPr lang="en-US" sz="1600" dirty="0">
                <a:latin typeface="Arial" panose="020B0604020202020204" pitchFamily="34" charset="0"/>
                <a:cs typeface="Arial" panose="020B0604020202020204" pitchFamily="34" charset="0"/>
              </a:rPr>
              <a:t>Professor of </a:t>
            </a:r>
            <a:r>
              <a:rPr lang="en-US" sz="1600" dirty="0" smtClean="0">
                <a:latin typeface="Arial" panose="020B0604020202020204" pitchFamily="34" charset="0"/>
                <a:cs typeface="Arial" panose="020B0604020202020204" pitchFamily="34" charset="0"/>
              </a:rPr>
              <a:t>Pediatrics </a:t>
            </a:r>
            <a:endParaRPr lang="en-US" sz="1600" dirty="0">
              <a:latin typeface="Arial" panose="020B0604020202020204" pitchFamily="34" charset="0"/>
              <a:cs typeface="Arial" panose="020B0604020202020204" pitchFamily="34" charset="0"/>
            </a:endParaRPr>
          </a:p>
          <a:p>
            <a:pPr>
              <a:lnSpc>
                <a:spcPct val="100000"/>
              </a:lnSpc>
              <a:spcBef>
                <a:spcPts val="0"/>
              </a:spcBef>
              <a:spcAft>
                <a:spcPts val="400"/>
              </a:spcAft>
            </a:pPr>
            <a:r>
              <a:rPr lang="en-US" sz="1600" dirty="0" smtClean="0">
                <a:latin typeface="Arial" panose="020B0604020202020204" pitchFamily="34" charset="0"/>
                <a:cs typeface="Arial" panose="020B0604020202020204" pitchFamily="34" charset="0"/>
              </a:rPr>
              <a:t>Columbia </a:t>
            </a:r>
            <a:r>
              <a:rPr lang="en-US" sz="1600" dirty="0">
                <a:latin typeface="Arial" panose="020B0604020202020204" pitchFamily="34" charset="0"/>
                <a:cs typeface="Arial" panose="020B0604020202020204" pitchFamily="34" charset="0"/>
              </a:rPr>
              <a:t>University Irving Medical Center</a:t>
            </a:r>
            <a:endParaRPr lang="en-US"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1455" y="133129"/>
            <a:ext cx="4133096" cy="2057404"/>
          </a:xfrm>
          <a:prstGeom prst="rect">
            <a:avLst/>
          </a:prstGeom>
        </p:spPr>
      </p:pic>
      <p:sp>
        <p:nvSpPr>
          <p:cNvPr id="5" name="TextBox 4"/>
          <p:cNvSpPr txBox="1"/>
          <p:nvPr/>
        </p:nvSpPr>
        <p:spPr>
          <a:xfrm>
            <a:off x="1524000" y="5864252"/>
            <a:ext cx="9144000"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CEGIR ALL Call</a:t>
            </a:r>
          </a:p>
          <a:p>
            <a:pPr algn="ctr"/>
            <a:r>
              <a:rPr lang="en-US" sz="1600" dirty="0" smtClean="0">
                <a:latin typeface="Arial" panose="020B0604020202020204" pitchFamily="34" charset="0"/>
                <a:cs typeface="Arial" panose="020B0604020202020204" pitchFamily="34" charset="0"/>
              </a:rPr>
              <a:t>April 8, 2024</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23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5D6C-5999-B431-C60D-82C08808CDBD}"/>
              </a:ext>
            </a:extLst>
          </p:cNvPr>
          <p:cNvSpPr>
            <a:spLocks noGrp="1"/>
          </p:cNvSpPr>
          <p:nvPr>
            <p:ph type="title"/>
          </p:nvPr>
        </p:nvSpPr>
        <p:spPr>
          <a:xfrm>
            <a:off x="838200" y="136520"/>
            <a:ext cx="10515600" cy="1325563"/>
          </a:xfrm>
        </p:spPr>
        <p:txBody>
          <a:bodyPr/>
          <a:lstStyle/>
          <a:p>
            <a:pPr algn="ctr"/>
            <a:r>
              <a:rPr lang="en-US" dirty="0">
                <a:latin typeface="Arial" panose="020B0604020202020204" pitchFamily="34" charset="0"/>
                <a:cs typeface="Arial" panose="020B0604020202020204" pitchFamily="34" charset="0"/>
              </a:rPr>
              <a:t>The demographics of non-</a:t>
            </a:r>
            <a:r>
              <a:rPr lang="en-US" dirty="0" err="1">
                <a:latin typeface="Arial" panose="020B0604020202020204" pitchFamily="34" charset="0"/>
                <a:cs typeface="Arial" panose="020B0604020202020204" pitchFamily="34" charset="0"/>
              </a:rPr>
              <a:t>EoE</a:t>
            </a:r>
            <a:r>
              <a:rPr lang="en-US" dirty="0">
                <a:latin typeface="Arial" panose="020B0604020202020204" pitchFamily="34" charset="0"/>
                <a:cs typeface="Arial" panose="020B0604020202020204" pitchFamily="34" charset="0"/>
              </a:rPr>
              <a:t> EGIDs is not well understood</a:t>
            </a:r>
          </a:p>
        </p:txBody>
      </p:sp>
      <p:sp>
        <p:nvSpPr>
          <p:cNvPr id="3" name="Content Placeholder 2">
            <a:extLst>
              <a:ext uri="{FF2B5EF4-FFF2-40B4-BE49-F238E27FC236}">
                <a16:creationId xmlns:a16="http://schemas.microsoft.com/office/drawing/2014/main" id="{7C79CE4B-5091-45E3-DE6E-4B1E3D7F07E3}"/>
              </a:ext>
            </a:extLst>
          </p:cNvPr>
          <p:cNvSpPr>
            <a:spLocks noGrp="1"/>
          </p:cNvSpPr>
          <p:nvPr>
            <p:ph idx="1"/>
          </p:nvPr>
        </p:nvSpPr>
        <p:spPr>
          <a:xfrm>
            <a:off x="838200" y="1352085"/>
            <a:ext cx="10515600" cy="4351338"/>
          </a:xfrm>
        </p:spPr>
        <p:txBody>
          <a:bodyPr>
            <a:normAutofit/>
          </a:bodyPr>
          <a:lstStyle/>
          <a:p>
            <a:pPr marL="171450" indent="-171450"/>
            <a:r>
              <a:rPr lang="en-US" sz="2700" dirty="0">
                <a:latin typeface="Arial" panose="020B0604020202020204" pitchFamily="34" charset="0"/>
                <a:cs typeface="Arial" panose="020B0604020202020204" pitchFamily="34" charset="0"/>
              </a:rPr>
              <a:t>EGIDs are a mixed group of chronic diseases categorized by symptoms related to GI dysfunction and excessive accumulation of eosinophils in the GI tract</a:t>
            </a:r>
          </a:p>
          <a:p>
            <a:pPr marL="171450" indent="-171450">
              <a:buFont typeface="Arial" panose="020B0604020202020204" pitchFamily="34" charset="0"/>
              <a:buChar char="•"/>
            </a:pPr>
            <a:r>
              <a:rPr lang="en-US" sz="2700" dirty="0">
                <a:latin typeface="Arial" panose="020B0604020202020204" pitchFamily="34" charset="0"/>
                <a:cs typeface="Arial" panose="020B0604020202020204" pitchFamily="34" charset="0"/>
              </a:rPr>
              <a:t>Most data on EGIDs has been collected in the U.S. and Europe, limiting the generalizability of these assessments</a:t>
            </a:r>
            <a:endParaRPr lang="en-US" sz="2700" baseline="0" dirty="0">
              <a:latin typeface="Arial" panose="020B0604020202020204" pitchFamily="34" charset="0"/>
              <a:cs typeface="Arial" panose="020B0604020202020204" pitchFamily="34" charset="0"/>
            </a:endParaRPr>
          </a:p>
          <a:p>
            <a:r>
              <a:rPr lang="en-US" sz="2700" dirty="0" err="1">
                <a:latin typeface="Arial" panose="020B0604020202020204" pitchFamily="34" charset="0"/>
                <a:cs typeface="Arial" panose="020B0604020202020204" pitchFamily="34" charset="0"/>
              </a:rPr>
              <a:t>EoE</a:t>
            </a:r>
            <a:r>
              <a:rPr lang="en-US" sz="2700" dirty="0">
                <a:latin typeface="Arial" panose="020B0604020202020204" pitchFamily="34" charset="0"/>
                <a:cs typeface="Arial" panose="020B0604020202020204" pitchFamily="34" charset="0"/>
              </a:rPr>
              <a:t> has traditionally been characterized as a disease that primarily affects White males </a:t>
            </a:r>
          </a:p>
          <a:p>
            <a:r>
              <a:rPr lang="en-US" sz="2700" dirty="0">
                <a:latin typeface="Arial" panose="020B0604020202020204" pitchFamily="34" charset="0"/>
                <a:cs typeface="Arial" panose="020B0604020202020204" pitchFamily="34" charset="0"/>
              </a:rPr>
              <a:t>This assumption does not consider that differences in biologic, social, and/or environmental factors may contribute to disease pathogenesis and presentation</a:t>
            </a:r>
          </a:p>
          <a:p>
            <a:pPr marL="0" indent="0">
              <a:buNone/>
            </a:pPr>
            <a:endParaRPr lang="en-US" sz="2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A0BEDE-ABAB-25BF-B9BB-F5D5DCDA39E7}"/>
              </a:ext>
            </a:extLst>
          </p:cNvPr>
          <p:cNvSpPr txBox="1"/>
          <p:nvPr/>
        </p:nvSpPr>
        <p:spPr>
          <a:xfrm>
            <a:off x="640773" y="5536819"/>
            <a:ext cx="10910453" cy="1169551"/>
          </a:xfrm>
          <a:prstGeom prst="rect">
            <a:avLst/>
          </a:prstGeom>
          <a:noFill/>
        </p:spPr>
        <p:txBody>
          <a:bodyPr wrap="square">
            <a:spAutoFit/>
          </a:bodyPr>
          <a:lstStyle/>
          <a:p>
            <a:pPr algn="r">
              <a:spcAft>
                <a:spcPts val="400"/>
              </a:spcAft>
            </a:pPr>
            <a:r>
              <a:rPr lang="en-US" sz="1400" b="0" i="0" dirty="0">
                <a:solidFill>
                  <a:srgbClr val="212121"/>
                </a:solidFill>
                <a:effectLst/>
                <a:latin typeface="Arial" panose="020B0604020202020204" pitchFamily="34" charset="0"/>
                <a:cs typeface="Arial" panose="020B0604020202020204" pitchFamily="34" charset="0"/>
              </a:rPr>
              <a:t>Chehade M, Furuta G, Klion A, </a:t>
            </a:r>
            <a:r>
              <a:rPr lang="en-US" sz="1400" b="0" i="0" dirty="0" err="1">
                <a:solidFill>
                  <a:srgbClr val="212121"/>
                </a:solidFill>
                <a:effectLst/>
                <a:latin typeface="Arial" panose="020B0604020202020204" pitchFamily="34" charset="0"/>
                <a:cs typeface="Arial" panose="020B0604020202020204" pitchFamily="34" charset="0"/>
              </a:rPr>
              <a:t>Abonia</a:t>
            </a:r>
            <a:r>
              <a:rPr lang="en-US" sz="1400" b="0" i="0" dirty="0">
                <a:solidFill>
                  <a:srgbClr val="212121"/>
                </a:solidFill>
                <a:effectLst/>
                <a:latin typeface="Arial" panose="020B0604020202020204" pitchFamily="34" charset="0"/>
                <a:cs typeface="Arial" panose="020B0604020202020204" pitchFamily="34" charset="0"/>
              </a:rPr>
              <a:t> JP, Aceves S, Bose P, Collins MH, Davis C, </a:t>
            </a:r>
            <a:r>
              <a:rPr lang="en-US" sz="1400" b="0" i="0" dirty="0" err="1">
                <a:solidFill>
                  <a:srgbClr val="212121"/>
                </a:solidFill>
                <a:effectLst/>
                <a:latin typeface="Arial" panose="020B0604020202020204" pitchFamily="34" charset="0"/>
                <a:cs typeface="Arial" panose="020B0604020202020204" pitchFamily="34" charset="0"/>
              </a:rPr>
              <a:t>Dellon</a:t>
            </a:r>
            <a:r>
              <a:rPr lang="en-US" sz="1400" b="0" i="0" dirty="0">
                <a:solidFill>
                  <a:srgbClr val="212121"/>
                </a:solidFill>
                <a:effectLst/>
                <a:latin typeface="Arial" panose="020B0604020202020204" pitchFamily="34" charset="0"/>
                <a:cs typeface="Arial" panose="020B0604020202020204" pitchFamily="34" charset="0"/>
              </a:rPr>
              <a:t> ES, </a:t>
            </a:r>
            <a:r>
              <a:rPr lang="en-US" sz="1400" b="0" i="0" dirty="0" err="1">
                <a:solidFill>
                  <a:srgbClr val="212121"/>
                </a:solidFill>
                <a:effectLst/>
                <a:latin typeface="Arial" panose="020B0604020202020204" pitchFamily="34" charset="0"/>
                <a:cs typeface="Arial" panose="020B0604020202020204" pitchFamily="34" charset="0"/>
              </a:rPr>
              <a:t>Eickel</a:t>
            </a:r>
            <a:r>
              <a:rPr lang="en-US" sz="1400" b="0" i="0" dirty="0">
                <a:solidFill>
                  <a:srgbClr val="212121"/>
                </a:solidFill>
                <a:effectLst/>
                <a:latin typeface="Arial" panose="020B0604020202020204" pitchFamily="34" charset="0"/>
                <a:cs typeface="Arial" panose="020B0604020202020204" pitchFamily="34" charset="0"/>
              </a:rPr>
              <a:t> G, Falk G, Gupta S, Hiremath G, Howard A, Jensen ET, Kesh S, Khoury P, Kocher K, </a:t>
            </a:r>
            <a:r>
              <a:rPr lang="en-US" sz="1400" b="0" i="0" dirty="0" err="1">
                <a:solidFill>
                  <a:srgbClr val="212121"/>
                </a:solidFill>
                <a:effectLst/>
                <a:latin typeface="Arial" panose="020B0604020202020204" pitchFamily="34" charset="0"/>
                <a:cs typeface="Arial" panose="020B0604020202020204" pitchFamily="34" charset="0"/>
              </a:rPr>
              <a:t>Kodroff</a:t>
            </a:r>
            <a:r>
              <a:rPr lang="en-US" sz="1400" b="0" i="0" dirty="0">
                <a:solidFill>
                  <a:srgbClr val="212121"/>
                </a:solidFill>
                <a:effectLst/>
                <a:latin typeface="Arial" panose="020B0604020202020204" pitchFamily="34" charset="0"/>
                <a:cs typeface="Arial" panose="020B0604020202020204" pitchFamily="34" charset="0"/>
              </a:rPr>
              <a:t> E, Kyle S, Mak N, McCoy D, Mehta P, Menard-</a:t>
            </a:r>
            <a:r>
              <a:rPr lang="en-US" sz="1400" b="0" i="0" dirty="0" err="1">
                <a:solidFill>
                  <a:srgbClr val="212121"/>
                </a:solidFill>
                <a:effectLst/>
                <a:latin typeface="Arial" panose="020B0604020202020204" pitchFamily="34" charset="0"/>
                <a:cs typeface="Arial" panose="020B0604020202020204" pitchFamily="34" charset="0"/>
              </a:rPr>
              <a:t>Katcher</a:t>
            </a:r>
            <a:r>
              <a:rPr lang="en-US" sz="1400" b="0" i="0" dirty="0">
                <a:solidFill>
                  <a:srgbClr val="212121"/>
                </a:solidFill>
                <a:effectLst/>
                <a:latin typeface="Arial" panose="020B0604020202020204" pitchFamily="34" charset="0"/>
                <a:cs typeface="Arial" panose="020B0604020202020204" pitchFamily="34" charset="0"/>
              </a:rPr>
              <a:t> P, </a:t>
            </a:r>
            <a:r>
              <a:rPr lang="en-US" sz="1400" b="0" i="0" dirty="0" err="1">
                <a:solidFill>
                  <a:srgbClr val="212121"/>
                </a:solidFill>
                <a:effectLst/>
                <a:latin typeface="Arial" panose="020B0604020202020204" pitchFamily="34" charset="0"/>
                <a:cs typeface="Arial" panose="020B0604020202020204" pitchFamily="34" charset="0"/>
              </a:rPr>
              <a:t>Mukkada</a:t>
            </a:r>
            <a:r>
              <a:rPr lang="en-US" sz="1400" b="0" i="0" dirty="0">
                <a:solidFill>
                  <a:srgbClr val="212121"/>
                </a:solidFill>
                <a:effectLst/>
                <a:latin typeface="Arial" panose="020B0604020202020204" pitchFamily="34" charset="0"/>
                <a:cs typeface="Arial" panose="020B0604020202020204" pitchFamily="34" charset="0"/>
              </a:rPr>
              <a:t> V, </a:t>
            </a:r>
            <a:r>
              <a:rPr lang="en-US" sz="1400" b="0" i="0" dirty="0" err="1">
                <a:solidFill>
                  <a:srgbClr val="212121"/>
                </a:solidFill>
                <a:effectLst/>
                <a:latin typeface="Arial" panose="020B0604020202020204" pitchFamily="34" charset="0"/>
                <a:cs typeface="Arial" panose="020B0604020202020204" pitchFamily="34" charset="0"/>
              </a:rPr>
              <a:t>Paliana</a:t>
            </a:r>
            <a:r>
              <a:rPr lang="en-US" sz="1400" b="0" i="0" dirty="0">
                <a:solidFill>
                  <a:srgbClr val="212121"/>
                </a:solidFill>
                <a:effectLst/>
                <a:latin typeface="Arial" panose="020B0604020202020204" pitchFamily="34" charset="0"/>
                <a:cs typeface="Arial" panose="020B0604020202020204" pitchFamily="34" charset="0"/>
              </a:rPr>
              <a:t> A, Rothenberg M, Sable K, Schmitt C, Scott M, </a:t>
            </a:r>
            <a:r>
              <a:rPr lang="en-US" sz="1400" b="0" i="0" dirty="0" err="1">
                <a:solidFill>
                  <a:srgbClr val="212121"/>
                </a:solidFill>
                <a:effectLst/>
                <a:latin typeface="Arial" panose="020B0604020202020204" pitchFamily="34" charset="0"/>
                <a:cs typeface="Arial" panose="020B0604020202020204" pitchFamily="34" charset="0"/>
              </a:rPr>
              <a:t>Spergel</a:t>
            </a:r>
            <a:r>
              <a:rPr lang="en-US" sz="1400" b="0" i="0" dirty="0">
                <a:solidFill>
                  <a:srgbClr val="212121"/>
                </a:solidFill>
                <a:effectLst/>
                <a:latin typeface="Arial" panose="020B0604020202020204" pitchFamily="34" charset="0"/>
                <a:cs typeface="Arial" panose="020B0604020202020204" pitchFamily="34" charset="0"/>
              </a:rPr>
              <a:t> J, Strobel MJ, Wechsler JB, Yang GY, </a:t>
            </a:r>
            <a:r>
              <a:rPr lang="en-US" sz="1400" b="0" i="0" dirty="0" err="1">
                <a:solidFill>
                  <a:srgbClr val="212121"/>
                </a:solidFill>
                <a:effectLst/>
                <a:latin typeface="Arial" panose="020B0604020202020204" pitchFamily="34" charset="0"/>
                <a:cs typeface="Arial" panose="020B0604020202020204" pitchFamily="34" charset="0"/>
              </a:rPr>
              <a:t>Zicarelli</a:t>
            </a:r>
            <a:r>
              <a:rPr lang="en-US" sz="1400" b="0" i="0" dirty="0">
                <a:solidFill>
                  <a:srgbClr val="212121"/>
                </a:solidFill>
                <a:effectLst/>
                <a:latin typeface="Arial" panose="020B0604020202020204" pitchFamily="34" charset="0"/>
                <a:cs typeface="Arial" panose="020B0604020202020204" pitchFamily="34" charset="0"/>
              </a:rPr>
              <a:t> A, Muir AB, Wright BL, Bailey DD. Enhancing diversity, equity, inclusion, and accessibility in eosinophilic gastrointestinal disease research: the consortium for eosinophilic gastrointestinal disease researchers' journey. </a:t>
            </a:r>
            <a:r>
              <a:rPr lang="en-US" sz="1400" b="0" i="0" dirty="0" err="1">
                <a:solidFill>
                  <a:srgbClr val="212121"/>
                </a:solidFill>
                <a:effectLst/>
                <a:latin typeface="Arial" panose="020B0604020202020204" pitchFamily="34" charset="0"/>
                <a:cs typeface="Arial" panose="020B0604020202020204" pitchFamily="34" charset="0"/>
              </a:rPr>
              <a:t>Ther</a:t>
            </a:r>
            <a:r>
              <a:rPr lang="en-US" sz="1400" b="0" i="0" dirty="0">
                <a:solidFill>
                  <a:srgbClr val="212121"/>
                </a:solidFill>
                <a:effectLst/>
                <a:latin typeface="Arial" panose="020B0604020202020204" pitchFamily="34" charset="0"/>
                <a:cs typeface="Arial" panose="020B0604020202020204" pitchFamily="34" charset="0"/>
              </a:rPr>
              <a:t> Adv Rare Dis. 2023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29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1B89-5EE5-749A-939F-BCCAC5EAED8B}"/>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Understanding the disparities relating to DEIA are essential to improve the care for patients with EGIDs</a:t>
            </a:r>
          </a:p>
        </p:txBody>
      </p:sp>
      <p:graphicFrame>
        <p:nvGraphicFramePr>
          <p:cNvPr id="12" name="Content Placeholder 2">
            <a:extLst>
              <a:ext uri="{FF2B5EF4-FFF2-40B4-BE49-F238E27FC236}">
                <a16:creationId xmlns:a16="http://schemas.microsoft.com/office/drawing/2014/main" id="{52D8FE99-FEB0-2333-756A-A9619ED3561D}"/>
              </a:ext>
            </a:extLst>
          </p:cNvPr>
          <p:cNvGraphicFramePr>
            <a:graphicFrameLocks noGrp="1"/>
          </p:cNvGraphicFramePr>
          <p:nvPr>
            <p:ph idx="1"/>
            <p:extLst>
              <p:ext uri="{D42A27DB-BD31-4B8C-83A1-F6EECF244321}">
                <p14:modId xmlns:p14="http://schemas.microsoft.com/office/powerpoint/2010/main" val="3884594342"/>
              </p:ext>
            </p:extLst>
          </p:nvPr>
        </p:nvGraphicFramePr>
        <p:xfrm>
          <a:off x="838200" y="12051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4B77AC6-03AD-0F4B-119F-7F811D7665D2}"/>
              </a:ext>
            </a:extLst>
          </p:cNvPr>
          <p:cNvSpPr txBox="1"/>
          <p:nvPr/>
        </p:nvSpPr>
        <p:spPr>
          <a:xfrm>
            <a:off x="640773" y="5422521"/>
            <a:ext cx="10910453" cy="1169551"/>
          </a:xfrm>
          <a:prstGeom prst="rect">
            <a:avLst/>
          </a:prstGeom>
          <a:noFill/>
        </p:spPr>
        <p:txBody>
          <a:bodyPr wrap="square">
            <a:spAutoFit/>
          </a:bodyPr>
          <a:lstStyle/>
          <a:p>
            <a:pPr algn="r">
              <a:spcAft>
                <a:spcPts val="400"/>
              </a:spcAft>
            </a:pPr>
            <a:r>
              <a:rPr lang="en-US" sz="1400" b="0" i="0" dirty="0">
                <a:solidFill>
                  <a:srgbClr val="212121"/>
                </a:solidFill>
                <a:effectLst/>
                <a:latin typeface="Arial" panose="020B0604020202020204" pitchFamily="34" charset="0"/>
                <a:cs typeface="Arial" panose="020B0604020202020204" pitchFamily="34" charset="0"/>
              </a:rPr>
              <a:t>Chehade M, Furuta G, Klion A, </a:t>
            </a:r>
            <a:r>
              <a:rPr lang="en-US" sz="1400" b="0" i="0" dirty="0" err="1">
                <a:solidFill>
                  <a:srgbClr val="212121"/>
                </a:solidFill>
                <a:effectLst/>
                <a:latin typeface="Arial" panose="020B0604020202020204" pitchFamily="34" charset="0"/>
                <a:cs typeface="Arial" panose="020B0604020202020204" pitchFamily="34" charset="0"/>
              </a:rPr>
              <a:t>Abonia</a:t>
            </a:r>
            <a:r>
              <a:rPr lang="en-US" sz="1400" b="0" i="0" dirty="0">
                <a:solidFill>
                  <a:srgbClr val="212121"/>
                </a:solidFill>
                <a:effectLst/>
                <a:latin typeface="Arial" panose="020B0604020202020204" pitchFamily="34" charset="0"/>
                <a:cs typeface="Arial" panose="020B0604020202020204" pitchFamily="34" charset="0"/>
              </a:rPr>
              <a:t> JP, Aceves S, Bose P, Collins MH, Davis C, </a:t>
            </a:r>
            <a:r>
              <a:rPr lang="en-US" sz="1400" b="0" i="0" dirty="0" err="1">
                <a:solidFill>
                  <a:srgbClr val="212121"/>
                </a:solidFill>
                <a:effectLst/>
                <a:latin typeface="Arial" panose="020B0604020202020204" pitchFamily="34" charset="0"/>
                <a:cs typeface="Arial" panose="020B0604020202020204" pitchFamily="34" charset="0"/>
              </a:rPr>
              <a:t>Dellon</a:t>
            </a:r>
            <a:r>
              <a:rPr lang="en-US" sz="1400" b="0" i="0" dirty="0">
                <a:solidFill>
                  <a:srgbClr val="212121"/>
                </a:solidFill>
                <a:effectLst/>
                <a:latin typeface="Arial" panose="020B0604020202020204" pitchFamily="34" charset="0"/>
                <a:cs typeface="Arial" panose="020B0604020202020204" pitchFamily="34" charset="0"/>
              </a:rPr>
              <a:t> ES, </a:t>
            </a:r>
            <a:r>
              <a:rPr lang="en-US" sz="1400" b="0" i="0" dirty="0" err="1">
                <a:solidFill>
                  <a:srgbClr val="212121"/>
                </a:solidFill>
                <a:effectLst/>
                <a:latin typeface="Arial" panose="020B0604020202020204" pitchFamily="34" charset="0"/>
                <a:cs typeface="Arial" panose="020B0604020202020204" pitchFamily="34" charset="0"/>
              </a:rPr>
              <a:t>Eickel</a:t>
            </a:r>
            <a:r>
              <a:rPr lang="en-US" sz="1400" b="0" i="0" dirty="0">
                <a:solidFill>
                  <a:srgbClr val="212121"/>
                </a:solidFill>
                <a:effectLst/>
                <a:latin typeface="Arial" panose="020B0604020202020204" pitchFamily="34" charset="0"/>
                <a:cs typeface="Arial" panose="020B0604020202020204" pitchFamily="34" charset="0"/>
              </a:rPr>
              <a:t> G, Falk G, Gupta S, Hiremath G, Howard A, Jensen ET, Kesh S, Khoury P, Kocher K, </a:t>
            </a:r>
            <a:r>
              <a:rPr lang="en-US" sz="1400" b="0" i="0" dirty="0" err="1">
                <a:solidFill>
                  <a:srgbClr val="212121"/>
                </a:solidFill>
                <a:effectLst/>
                <a:latin typeface="Arial" panose="020B0604020202020204" pitchFamily="34" charset="0"/>
                <a:cs typeface="Arial" panose="020B0604020202020204" pitchFamily="34" charset="0"/>
              </a:rPr>
              <a:t>Kodroff</a:t>
            </a:r>
            <a:r>
              <a:rPr lang="en-US" sz="1400" b="0" i="0" dirty="0">
                <a:solidFill>
                  <a:srgbClr val="212121"/>
                </a:solidFill>
                <a:effectLst/>
                <a:latin typeface="Arial" panose="020B0604020202020204" pitchFamily="34" charset="0"/>
                <a:cs typeface="Arial" panose="020B0604020202020204" pitchFamily="34" charset="0"/>
              </a:rPr>
              <a:t> E, Kyle S, Mak N, McCoy D, Mehta P, Menard-</a:t>
            </a:r>
            <a:r>
              <a:rPr lang="en-US" sz="1400" b="0" i="0" dirty="0" err="1">
                <a:solidFill>
                  <a:srgbClr val="212121"/>
                </a:solidFill>
                <a:effectLst/>
                <a:latin typeface="Arial" panose="020B0604020202020204" pitchFamily="34" charset="0"/>
                <a:cs typeface="Arial" panose="020B0604020202020204" pitchFamily="34" charset="0"/>
              </a:rPr>
              <a:t>Katcher</a:t>
            </a:r>
            <a:r>
              <a:rPr lang="en-US" sz="1400" b="0" i="0" dirty="0">
                <a:solidFill>
                  <a:srgbClr val="212121"/>
                </a:solidFill>
                <a:effectLst/>
                <a:latin typeface="Arial" panose="020B0604020202020204" pitchFamily="34" charset="0"/>
                <a:cs typeface="Arial" panose="020B0604020202020204" pitchFamily="34" charset="0"/>
              </a:rPr>
              <a:t> P, </a:t>
            </a:r>
            <a:r>
              <a:rPr lang="en-US" sz="1400" b="0" i="0" dirty="0" err="1">
                <a:solidFill>
                  <a:srgbClr val="212121"/>
                </a:solidFill>
                <a:effectLst/>
                <a:latin typeface="Arial" panose="020B0604020202020204" pitchFamily="34" charset="0"/>
                <a:cs typeface="Arial" panose="020B0604020202020204" pitchFamily="34" charset="0"/>
              </a:rPr>
              <a:t>Mukkada</a:t>
            </a:r>
            <a:r>
              <a:rPr lang="en-US" sz="1400" b="0" i="0" dirty="0">
                <a:solidFill>
                  <a:srgbClr val="212121"/>
                </a:solidFill>
                <a:effectLst/>
                <a:latin typeface="Arial" panose="020B0604020202020204" pitchFamily="34" charset="0"/>
                <a:cs typeface="Arial" panose="020B0604020202020204" pitchFamily="34" charset="0"/>
              </a:rPr>
              <a:t> V, </a:t>
            </a:r>
            <a:r>
              <a:rPr lang="en-US" sz="1400" b="0" i="0" dirty="0" err="1">
                <a:solidFill>
                  <a:srgbClr val="212121"/>
                </a:solidFill>
                <a:effectLst/>
                <a:latin typeface="Arial" panose="020B0604020202020204" pitchFamily="34" charset="0"/>
                <a:cs typeface="Arial" panose="020B0604020202020204" pitchFamily="34" charset="0"/>
              </a:rPr>
              <a:t>Paliana</a:t>
            </a:r>
            <a:r>
              <a:rPr lang="en-US" sz="1400" b="0" i="0" dirty="0">
                <a:solidFill>
                  <a:srgbClr val="212121"/>
                </a:solidFill>
                <a:effectLst/>
                <a:latin typeface="Arial" panose="020B0604020202020204" pitchFamily="34" charset="0"/>
                <a:cs typeface="Arial" panose="020B0604020202020204" pitchFamily="34" charset="0"/>
              </a:rPr>
              <a:t> A, Rothenberg M, Sable K, Schmitt C, Scott M, </a:t>
            </a:r>
            <a:r>
              <a:rPr lang="en-US" sz="1400" b="0" i="0" dirty="0" err="1">
                <a:solidFill>
                  <a:srgbClr val="212121"/>
                </a:solidFill>
                <a:effectLst/>
                <a:latin typeface="Arial" panose="020B0604020202020204" pitchFamily="34" charset="0"/>
                <a:cs typeface="Arial" panose="020B0604020202020204" pitchFamily="34" charset="0"/>
              </a:rPr>
              <a:t>Spergel</a:t>
            </a:r>
            <a:r>
              <a:rPr lang="en-US" sz="1400" b="0" i="0" dirty="0">
                <a:solidFill>
                  <a:srgbClr val="212121"/>
                </a:solidFill>
                <a:effectLst/>
                <a:latin typeface="Arial" panose="020B0604020202020204" pitchFamily="34" charset="0"/>
                <a:cs typeface="Arial" panose="020B0604020202020204" pitchFamily="34" charset="0"/>
              </a:rPr>
              <a:t> J, Strobel MJ, Wechsler JB, Yang GY, </a:t>
            </a:r>
            <a:r>
              <a:rPr lang="en-US" sz="1400" b="0" i="0" dirty="0" err="1">
                <a:solidFill>
                  <a:srgbClr val="212121"/>
                </a:solidFill>
                <a:effectLst/>
                <a:latin typeface="Arial" panose="020B0604020202020204" pitchFamily="34" charset="0"/>
                <a:cs typeface="Arial" panose="020B0604020202020204" pitchFamily="34" charset="0"/>
              </a:rPr>
              <a:t>Zicarelli</a:t>
            </a:r>
            <a:r>
              <a:rPr lang="en-US" sz="1400" b="0" i="0" dirty="0">
                <a:solidFill>
                  <a:srgbClr val="212121"/>
                </a:solidFill>
                <a:effectLst/>
                <a:latin typeface="Arial" panose="020B0604020202020204" pitchFamily="34" charset="0"/>
                <a:cs typeface="Arial" panose="020B0604020202020204" pitchFamily="34" charset="0"/>
              </a:rPr>
              <a:t> A, Muir AB, Wright BL, Bailey DD. Enhancing diversity, equity, inclusion, and accessibility in eosinophilic gastrointestinal disease research: the consortium for eosinophilic gastrointestinal disease researchers' journey. </a:t>
            </a:r>
            <a:r>
              <a:rPr lang="en-US" sz="1400" b="0" i="0" dirty="0" err="1">
                <a:solidFill>
                  <a:srgbClr val="212121"/>
                </a:solidFill>
                <a:effectLst/>
                <a:latin typeface="Arial" panose="020B0604020202020204" pitchFamily="34" charset="0"/>
                <a:cs typeface="Arial" panose="020B0604020202020204" pitchFamily="34" charset="0"/>
              </a:rPr>
              <a:t>Ther</a:t>
            </a:r>
            <a:r>
              <a:rPr lang="en-US" sz="1400" b="0" i="0" dirty="0">
                <a:solidFill>
                  <a:srgbClr val="212121"/>
                </a:solidFill>
                <a:effectLst/>
                <a:latin typeface="Arial" panose="020B0604020202020204" pitchFamily="34" charset="0"/>
                <a:cs typeface="Arial" panose="020B0604020202020204" pitchFamily="34" charset="0"/>
              </a:rPr>
              <a:t> Adv Rare Dis. 2023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28"/>
            <a:ext cx="10515600" cy="1325563"/>
          </a:xfrm>
        </p:spPr>
        <p:txBody>
          <a:bodyPr/>
          <a:lstStyle/>
          <a:p>
            <a:r>
              <a:rPr lang="en-US" dirty="0" smtClean="0">
                <a:latin typeface="Arial" panose="020B0604020202020204" pitchFamily="34" charset="0"/>
                <a:cs typeface="Arial" panose="020B0604020202020204" pitchFamily="34" charset="0"/>
              </a:rPr>
              <a:t>Establishing OMEGA V2 Questionnaire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313467"/>
            <a:ext cx="5181600" cy="4351338"/>
          </a:xfrm>
        </p:spPr>
        <p:txBody>
          <a:bodyPr>
            <a:normAutofit/>
          </a:bodyPr>
          <a:lstStyle/>
          <a:p>
            <a:pPr>
              <a:lnSpc>
                <a:spcPct val="100000"/>
              </a:lnSpc>
              <a:spcBef>
                <a:spcPts val="0"/>
              </a:spcBef>
              <a:defRPr/>
            </a:pPr>
            <a:r>
              <a:rPr lang="en-US" dirty="0" smtClean="0">
                <a:latin typeface="Arial" panose="020B0604020202020204" pitchFamily="34" charset="0"/>
                <a:cs typeface="Arial" panose="020B0604020202020204" pitchFamily="34" charset="0"/>
              </a:rPr>
              <a:t>October 2021- Diversity Wheel workshop</a:t>
            </a:r>
            <a:endParaRPr lang="en-US" dirty="0">
              <a:latin typeface="Arial" panose="020B0604020202020204" pitchFamily="34" charset="0"/>
              <a:cs typeface="Arial" panose="020B0604020202020204" pitchFamily="34" charset="0"/>
            </a:endParaRPr>
          </a:p>
          <a:p>
            <a:pPr>
              <a:lnSpc>
                <a:spcPct val="100000"/>
              </a:lnSpc>
              <a:spcBef>
                <a:spcPts val="0"/>
              </a:spcBef>
              <a:defRPr/>
            </a:pPr>
            <a:r>
              <a:rPr lang="en-US" dirty="0">
                <a:latin typeface="Arial" panose="020B0604020202020204" pitchFamily="34" charset="0"/>
                <a:cs typeface="Arial" panose="020B0604020202020204" pitchFamily="34" charset="0"/>
              </a:rPr>
              <a:t>Workshop </a:t>
            </a:r>
            <a:r>
              <a:rPr lang="en-US" dirty="0" smtClean="0">
                <a:latin typeface="Arial" panose="020B0604020202020204" pitchFamily="34" charset="0"/>
                <a:cs typeface="Arial" panose="020B0604020202020204" pitchFamily="34" charset="0"/>
              </a:rPr>
              <a:t>members- PAGs</a:t>
            </a:r>
            <a:r>
              <a:rPr lang="en-US" dirty="0">
                <a:latin typeface="Arial" panose="020B0604020202020204" pitchFamily="34" charset="0"/>
                <a:cs typeface="Arial" panose="020B0604020202020204" pitchFamily="34" charset="0"/>
              </a:rPr>
              <a:t>, clinical research coordinators, principle investigators, and </a:t>
            </a:r>
            <a:r>
              <a:rPr lang="en-US" dirty="0" smtClean="0">
                <a:latin typeface="Arial" panose="020B0604020202020204" pitchFamily="34" charset="0"/>
                <a:cs typeface="Arial" panose="020B0604020202020204" pitchFamily="34" charset="0"/>
              </a:rPr>
              <a:t>trainees</a:t>
            </a:r>
            <a:endParaRPr lang="en-US" dirty="0">
              <a:latin typeface="Arial" panose="020B0604020202020204" pitchFamily="34" charset="0"/>
              <a:cs typeface="Arial" panose="020B0604020202020204" pitchFamily="34" charset="0"/>
            </a:endParaRPr>
          </a:p>
          <a:p>
            <a:pPr>
              <a:lnSpc>
                <a:spcPct val="100000"/>
              </a:lnSpc>
              <a:spcBef>
                <a:spcPts val="0"/>
              </a:spcBef>
              <a:defRPr/>
            </a:pPr>
            <a:r>
              <a:rPr lang="en-US" dirty="0" smtClean="0">
                <a:latin typeface="Arial" panose="020B0604020202020204" pitchFamily="34" charset="0"/>
                <a:cs typeface="Arial" panose="020B0604020202020204" pitchFamily="34" charset="0"/>
              </a:rPr>
              <a:t>Generated </a:t>
            </a:r>
            <a:r>
              <a:rPr lang="en-US" dirty="0">
                <a:latin typeface="Arial" panose="020B0604020202020204" pitchFamily="34" charset="0"/>
                <a:cs typeface="Arial" panose="020B0604020202020204" pitchFamily="34" charset="0"/>
              </a:rPr>
              <a:t>V2 of the OMEGA Demographics questionnaire that now assesses </a:t>
            </a:r>
            <a:r>
              <a:rPr lang="en-US" dirty="0" err="1" smtClean="0">
                <a:latin typeface="Arial" panose="020B0604020202020204" pitchFamily="34" charset="0"/>
                <a:cs typeface="Arial" panose="020B0604020202020204" pitchFamily="34" charset="0"/>
              </a:rPr>
              <a:t>SdoH</a:t>
            </a:r>
            <a:endParaRPr lang="en-US" dirty="0">
              <a:latin typeface="Arial" panose="020B0604020202020204" pitchFamily="34" charset="0"/>
              <a:cs typeface="Arial" panose="020B0604020202020204" pitchFamily="34" charset="0"/>
            </a:endParaRPr>
          </a:p>
        </p:txBody>
      </p:sp>
      <p:pic>
        <p:nvPicPr>
          <p:cNvPr id="5" name="Content Placeholder 4" descr="Meeting Businessmen Personal · Free image on Pixab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9" y="1235444"/>
            <a:ext cx="5181600" cy="3654107"/>
          </a:xfrm>
        </p:spPr>
      </p:pic>
      <p:sp>
        <p:nvSpPr>
          <p:cNvPr id="6" name="TextBox 5">
            <a:extLst>
              <a:ext uri="{FF2B5EF4-FFF2-40B4-BE49-F238E27FC236}">
                <a16:creationId xmlns:a16="http://schemas.microsoft.com/office/drawing/2014/main" id="{74B77AC6-03AD-0F4B-119F-7F811D7665D2}"/>
              </a:ext>
            </a:extLst>
          </p:cNvPr>
          <p:cNvSpPr txBox="1"/>
          <p:nvPr/>
        </p:nvSpPr>
        <p:spPr>
          <a:xfrm>
            <a:off x="640773" y="5422521"/>
            <a:ext cx="10910453" cy="1169551"/>
          </a:xfrm>
          <a:prstGeom prst="rect">
            <a:avLst/>
          </a:prstGeom>
          <a:noFill/>
        </p:spPr>
        <p:txBody>
          <a:bodyPr wrap="square">
            <a:spAutoFit/>
          </a:bodyPr>
          <a:lstStyle/>
          <a:p>
            <a:pPr algn="r">
              <a:spcAft>
                <a:spcPts val="400"/>
              </a:spcAft>
            </a:pPr>
            <a:r>
              <a:rPr lang="en-US" sz="1400" b="0" i="0" dirty="0">
                <a:solidFill>
                  <a:srgbClr val="212121"/>
                </a:solidFill>
                <a:effectLst/>
                <a:latin typeface="Arial" panose="020B0604020202020204" pitchFamily="34" charset="0"/>
                <a:cs typeface="Arial" panose="020B0604020202020204" pitchFamily="34" charset="0"/>
              </a:rPr>
              <a:t>Chehade M, Furuta G, Klion A, </a:t>
            </a:r>
            <a:r>
              <a:rPr lang="en-US" sz="1400" b="0" i="0" dirty="0" err="1">
                <a:solidFill>
                  <a:srgbClr val="212121"/>
                </a:solidFill>
                <a:effectLst/>
                <a:latin typeface="Arial" panose="020B0604020202020204" pitchFamily="34" charset="0"/>
                <a:cs typeface="Arial" panose="020B0604020202020204" pitchFamily="34" charset="0"/>
              </a:rPr>
              <a:t>Abonia</a:t>
            </a:r>
            <a:r>
              <a:rPr lang="en-US" sz="1400" b="0" i="0" dirty="0">
                <a:solidFill>
                  <a:srgbClr val="212121"/>
                </a:solidFill>
                <a:effectLst/>
                <a:latin typeface="Arial" panose="020B0604020202020204" pitchFamily="34" charset="0"/>
                <a:cs typeface="Arial" panose="020B0604020202020204" pitchFamily="34" charset="0"/>
              </a:rPr>
              <a:t> JP, Aceves S, Bose P, Collins MH, Davis C, </a:t>
            </a:r>
            <a:r>
              <a:rPr lang="en-US" sz="1400" b="0" i="0" dirty="0" err="1">
                <a:solidFill>
                  <a:srgbClr val="212121"/>
                </a:solidFill>
                <a:effectLst/>
                <a:latin typeface="Arial" panose="020B0604020202020204" pitchFamily="34" charset="0"/>
                <a:cs typeface="Arial" panose="020B0604020202020204" pitchFamily="34" charset="0"/>
              </a:rPr>
              <a:t>Dellon</a:t>
            </a:r>
            <a:r>
              <a:rPr lang="en-US" sz="1400" b="0" i="0" dirty="0">
                <a:solidFill>
                  <a:srgbClr val="212121"/>
                </a:solidFill>
                <a:effectLst/>
                <a:latin typeface="Arial" panose="020B0604020202020204" pitchFamily="34" charset="0"/>
                <a:cs typeface="Arial" panose="020B0604020202020204" pitchFamily="34" charset="0"/>
              </a:rPr>
              <a:t> ES, </a:t>
            </a:r>
            <a:r>
              <a:rPr lang="en-US" sz="1400" b="0" i="0" dirty="0" err="1">
                <a:solidFill>
                  <a:srgbClr val="212121"/>
                </a:solidFill>
                <a:effectLst/>
                <a:latin typeface="Arial" panose="020B0604020202020204" pitchFamily="34" charset="0"/>
                <a:cs typeface="Arial" panose="020B0604020202020204" pitchFamily="34" charset="0"/>
              </a:rPr>
              <a:t>Eickel</a:t>
            </a:r>
            <a:r>
              <a:rPr lang="en-US" sz="1400" b="0" i="0" dirty="0">
                <a:solidFill>
                  <a:srgbClr val="212121"/>
                </a:solidFill>
                <a:effectLst/>
                <a:latin typeface="Arial" panose="020B0604020202020204" pitchFamily="34" charset="0"/>
                <a:cs typeface="Arial" panose="020B0604020202020204" pitchFamily="34" charset="0"/>
              </a:rPr>
              <a:t> G, Falk G, Gupta S, Hiremath G, Howard A, Jensen ET, Kesh S, Khoury P, Kocher K, </a:t>
            </a:r>
            <a:r>
              <a:rPr lang="en-US" sz="1400" b="0" i="0" dirty="0" err="1">
                <a:solidFill>
                  <a:srgbClr val="212121"/>
                </a:solidFill>
                <a:effectLst/>
                <a:latin typeface="Arial" panose="020B0604020202020204" pitchFamily="34" charset="0"/>
                <a:cs typeface="Arial" panose="020B0604020202020204" pitchFamily="34" charset="0"/>
              </a:rPr>
              <a:t>Kodroff</a:t>
            </a:r>
            <a:r>
              <a:rPr lang="en-US" sz="1400" b="0" i="0" dirty="0">
                <a:solidFill>
                  <a:srgbClr val="212121"/>
                </a:solidFill>
                <a:effectLst/>
                <a:latin typeface="Arial" panose="020B0604020202020204" pitchFamily="34" charset="0"/>
                <a:cs typeface="Arial" panose="020B0604020202020204" pitchFamily="34" charset="0"/>
              </a:rPr>
              <a:t> E, Kyle S, Mak N, McCoy D, Mehta P, Menard-</a:t>
            </a:r>
            <a:r>
              <a:rPr lang="en-US" sz="1400" b="0" i="0" dirty="0" err="1">
                <a:solidFill>
                  <a:srgbClr val="212121"/>
                </a:solidFill>
                <a:effectLst/>
                <a:latin typeface="Arial" panose="020B0604020202020204" pitchFamily="34" charset="0"/>
                <a:cs typeface="Arial" panose="020B0604020202020204" pitchFamily="34" charset="0"/>
              </a:rPr>
              <a:t>Katcher</a:t>
            </a:r>
            <a:r>
              <a:rPr lang="en-US" sz="1400" b="0" i="0" dirty="0">
                <a:solidFill>
                  <a:srgbClr val="212121"/>
                </a:solidFill>
                <a:effectLst/>
                <a:latin typeface="Arial" panose="020B0604020202020204" pitchFamily="34" charset="0"/>
                <a:cs typeface="Arial" panose="020B0604020202020204" pitchFamily="34" charset="0"/>
              </a:rPr>
              <a:t> P, </a:t>
            </a:r>
            <a:r>
              <a:rPr lang="en-US" sz="1400" b="0" i="0" dirty="0" err="1">
                <a:solidFill>
                  <a:srgbClr val="212121"/>
                </a:solidFill>
                <a:effectLst/>
                <a:latin typeface="Arial" panose="020B0604020202020204" pitchFamily="34" charset="0"/>
                <a:cs typeface="Arial" panose="020B0604020202020204" pitchFamily="34" charset="0"/>
              </a:rPr>
              <a:t>Mukkada</a:t>
            </a:r>
            <a:r>
              <a:rPr lang="en-US" sz="1400" b="0" i="0" dirty="0">
                <a:solidFill>
                  <a:srgbClr val="212121"/>
                </a:solidFill>
                <a:effectLst/>
                <a:latin typeface="Arial" panose="020B0604020202020204" pitchFamily="34" charset="0"/>
                <a:cs typeface="Arial" panose="020B0604020202020204" pitchFamily="34" charset="0"/>
              </a:rPr>
              <a:t> V, </a:t>
            </a:r>
            <a:r>
              <a:rPr lang="en-US" sz="1400" b="0" i="0" dirty="0" err="1">
                <a:solidFill>
                  <a:srgbClr val="212121"/>
                </a:solidFill>
                <a:effectLst/>
                <a:latin typeface="Arial" panose="020B0604020202020204" pitchFamily="34" charset="0"/>
                <a:cs typeface="Arial" panose="020B0604020202020204" pitchFamily="34" charset="0"/>
              </a:rPr>
              <a:t>Paliana</a:t>
            </a:r>
            <a:r>
              <a:rPr lang="en-US" sz="1400" b="0" i="0" dirty="0">
                <a:solidFill>
                  <a:srgbClr val="212121"/>
                </a:solidFill>
                <a:effectLst/>
                <a:latin typeface="Arial" panose="020B0604020202020204" pitchFamily="34" charset="0"/>
                <a:cs typeface="Arial" panose="020B0604020202020204" pitchFamily="34" charset="0"/>
              </a:rPr>
              <a:t> A, Rothenberg M, Sable K, Schmitt C, Scott M, </a:t>
            </a:r>
            <a:r>
              <a:rPr lang="en-US" sz="1400" b="0" i="0" dirty="0" err="1">
                <a:solidFill>
                  <a:srgbClr val="212121"/>
                </a:solidFill>
                <a:effectLst/>
                <a:latin typeface="Arial" panose="020B0604020202020204" pitchFamily="34" charset="0"/>
                <a:cs typeface="Arial" panose="020B0604020202020204" pitchFamily="34" charset="0"/>
              </a:rPr>
              <a:t>Spergel</a:t>
            </a:r>
            <a:r>
              <a:rPr lang="en-US" sz="1400" b="0" i="0" dirty="0">
                <a:solidFill>
                  <a:srgbClr val="212121"/>
                </a:solidFill>
                <a:effectLst/>
                <a:latin typeface="Arial" panose="020B0604020202020204" pitchFamily="34" charset="0"/>
                <a:cs typeface="Arial" panose="020B0604020202020204" pitchFamily="34" charset="0"/>
              </a:rPr>
              <a:t> J, Strobel MJ, Wechsler JB, Yang GY, </a:t>
            </a:r>
            <a:r>
              <a:rPr lang="en-US" sz="1400" b="0" i="0" dirty="0" err="1">
                <a:solidFill>
                  <a:srgbClr val="212121"/>
                </a:solidFill>
                <a:effectLst/>
                <a:latin typeface="Arial" panose="020B0604020202020204" pitchFamily="34" charset="0"/>
                <a:cs typeface="Arial" panose="020B0604020202020204" pitchFamily="34" charset="0"/>
              </a:rPr>
              <a:t>Zicarelli</a:t>
            </a:r>
            <a:r>
              <a:rPr lang="en-US" sz="1400" b="0" i="0" dirty="0">
                <a:solidFill>
                  <a:srgbClr val="212121"/>
                </a:solidFill>
                <a:effectLst/>
                <a:latin typeface="Arial" panose="020B0604020202020204" pitchFamily="34" charset="0"/>
                <a:cs typeface="Arial" panose="020B0604020202020204" pitchFamily="34" charset="0"/>
              </a:rPr>
              <a:t> A, Muir AB, Wright BL, Bailey DD. Enhancing diversity, equity, inclusion, and accessibility in eosinophilic gastrointestinal disease research: the consortium for eosinophilic gastrointestinal disease researchers' journey. </a:t>
            </a:r>
            <a:r>
              <a:rPr lang="en-US" sz="1400" b="0" i="0" dirty="0" err="1">
                <a:solidFill>
                  <a:srgbClr val="212121"/>
                </a:solidFill>
                <a:effectLst/>
                <a:latin typeface="Arial" panose="020B0604020202020204" pitchFamily="34" charset="0"/>
                <a:cs typeface="Arial" panose="020B0604020202020204" pitchFamily="34" charset="0"/>
              </a:rPr>
              <a:t>Ther</a:t>
            </a:r>
            <a:r>
              <a:rPr lang="en-US" sz="1400" b="0" i="0" dirty="0">
                <a:solidFill>
                  <a:srgbClr val="212121"/>
                </a:solidFill>
                <a:effectLst/>
                <a:latin typeface="Arial" panose="020B0604020202020204" pitchFamily="34" charset="0"/>
                <a:cs typeface="Arial" panose="020B0604020202020204" pitchFamily="34" charset="0"/>
              </a:rPr>
              <a:t> Adv Rare Dis. 2023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714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5691DC-A302-4617-B223-7DAE3D23CF39}"/>
              </a:ext>
            </a:extLst>
          </p:cNvPr>
          <p:cNvSpPr>
            <a:spLocks noGrp="1"/>
          </p:cNvSpPr>
          <p:nvPr>
            <p:ph type="title"/>
          </p:nvPr>
        </p:nvSpPr>
        <p:spPr>
          <a:xfrm>
            <a:off x="838200" y="708025"/>
            <a:ext cx="10515600" cy="1325563"/>
          </a:xfrm>
        </p:spPr>
        <p:txBody>
          <a:bodyPr>
            <a:noAutofit/>
          </a:bodyPr>
          <a:lstStyle/>
          <a:p>
            <a:r>
              <a:rPr lang="en-US" dirty="0">
                <a:latin typeface="Arial" panose="020B0604020202020204" pitchFamily="34" charset="0"/>
                <a:cs typeface="Arial" panose="020B0604020202020204" pitchFamily="34" charset="0"/>
              </a:rPr>
              <a:t>Prospective Study of Diversity within OMEGA</a:t>
            </a:r>
            <a:r>
              <a:rPr lang="en-US" dirty="0"/>
              <a:t/>
            </a:r>
            <a:br>
              <a:rPr lang="en-US" dirty="0"/>
            </a:br>
            <a:endParaRPr lang="en-US" sz="4400" dirty="0">
              <a:latin typeface="Arial" panose="020B0604020202020204" pitchFamily="34" charset="0"/>
              <a:cs typeface="Arial" panose="020B0604020202020204" pitchFamily="34" charset="0"/>
            </a:endParaRPr>
          </a:p>
        </p:txBody>
      </p:sp>
      <p:sp>
        <p:nvSpPr>
          <p:cNvPr id="10" name="Content Placeholder 9"/>
          <p:cNvSpPr>
            <a:spLocks noGrp="1"/>
          </p:cNvSpPr>
          <p:nvPr>
            <p:ph sz="half" idx="1"/>
          </p:nvPr>
        </p:nvSpPr>
        <p:spPr>
          <a:xfrm>
            <a:off x="936625" y="1859639"/>
            <a:ext cx="5181600" cy="4351338"/>
          </a:xfrm>
        </p:spPr>
        <p:txBody>
          <a:bodyPr>
            <a:normAutofit fontScale="85000" lnSpcReduction="20000"/>
          </a:bodyPr>
          <a:lstStyle/>
          <a:p>
            <a:r>
              <a:rPr lang="en-US" dirty="0"/>
              <a:t>Integration of OMEGA Demographics Questionnaire V2</a:t>
            </a:r>
          </a:p>
          <a:p>
            <a:r>
              <a:rPr lang="en-US" dirty="0"/>
              <a:t>Changes to Demographics Questionnaire which now requires self reported data and includes</a:t>
            </a:r>
          </a:p>
          <a:p>
            <a:pPr lvl="1"/>
            <a:r>
              <a:rPr lang="en-US" dirty="0"/>
              <a:t>Biological sex assigned at birth</a:t>
            </a:r>
          </a:p>
          <a:p>
            <a:pPr lvl="1"/>
            <a:r>
              <a:rPr lang="en-US" dirty="0"/>
              <a:t>Gender identity </a:t>
            </a:r>
          </a:p>
          <a:p>
            <a:pPr lvl="1"/>
            <a:r>
              <a:rPr lang="en-US" dirty="0"/>
              <a:t>Inclusive language related to race and ethnicity </a:t>
            </a:r>
          </a:p>
          <a:p>
            <a:r>
              <a:rPr lang="en-US" dirty="0"/>
              <a:t>Inclusion of </a:t>
            </a:r>
            <a:r>
              <a:rPr lang="en-US" dirty="0" err="1"/>
              <a:t>SDoH</a:t>
            </a:r>
            <a:r>
              <a:rPr lang="en-US" dirty="0"/>
              <a:t> to capture</a:t>
            </a:r>
          </a:p>
          <a:p>
            <a:pPr lvl="1"/>
            <a:r>
              <a:rPr lang="en-US" dirty="0"/>
              <a:t>Access to affordable food</a:t>
            </a:r>
          </a:p>
          <a:p>
            <a:pPr lvl="1"/>
            <a:r>
              <a:rPr lang="en-US" dirty="0"/>
              <a:t>Health insurance coverage and Health Coverage Plans</a:t>
            </a:r>
          </a:p>
          <a:p>
            <a:pPr lvl="1"/>
            <a:r>
              <a:rPr lang="en-US" dirty="0"/>
              <a:t>Education</a:t>
            </a:r>
          </a:p>
          <a:p>
            <a:pPr lvl="1"/>
            <a:r>
              <a:rPr lang="en-US" dirty="0"/>
              <a:t>Transportation</a:t>
            </a:r>
          </a:p>
        </p:txBody>
      </p:sp>
      <p:pic>
        <p:nvPicPr>
          <p:cNvPr id="13" name="Picture 12"/>
          <p:cNvPicPr>
            <a:picLocks noChangeAspect="1"/>
          </p:cNvPicPr>
          <p:nvPr/>
        </p:nvPicPr>
        <p:blipFill rotWithShape="1">
          <a:blip r:embed="rId3"/>
          <a:srcRect l="60880" t="35072" r="17401" b="15906"/>
          <a:stretch/>
        </p:blipFill>
        <p:spPr>
          <a:xfrm>
            <a:off x="6445251" y="2247780"/>
            <a:ext cx="5238750" cy="3575056"/>
          </a:xfrm>
          <a:prstGeom prst="rect">
            <a:avLst/>
          </a:prstGeom>
        </p:spPr>
      </p:pic>
    </p:spTree>
    <p:extLst>
      <p:ext uri="{BB962C8B-B14F-4D97-AF65-F5344CB8AC3E}">
        <p14:creationId xmlns:p14="http://schemas.microsoft.com/office/powerpoint/2010/main" val="93907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2E6E7EF9-A8B9-49DD-B535-8F3D71E4353C}"/>
              </a:ext>
            </a:extLst>
          </p:cNvPr>
          <p:cNvSpPr>
            <a:spLocks noGrp="1"/>
          </p:cNvSpPr>
          <p:nvPr>
            <p:ph type="title"/>
          </p:nvPr>
        </p:nvSpPr>
        <p:spPr>
          <a:xfrm>
            <a:off x="838200" y="708025"/>
            <a:ext cx="10515600" cy="1325563"/>
          </a:xfrm>
        </p:spPr>
        <p:txBody>
          <a:bodyPr>
            <a:noAutofit/>
          </a:bodyPr>
          <a:lstStyle/>
          <a:p>
            <a:r>
              <a:rPr lang="en-US" dirty="0">
                <a:latin typeface="Arial" panose="020B0604020202020204" pitchFamily="34" charset="0"/>
                <a:cs typeface="Arial" panose="020B0604020202020204" pitchFamily="34" charset="0"/>
              </a:rPr>
              <a:t>Prospective Study of Diversity within OMEGA</a:t>
            </a:r>
            <a:r>
              <a:rPr lang="en-US" dirty="0"/>
              <a:t/>
            </a:r>
            <a:br>
              <a:rPr lang="en-US" dirty="0"/>
            </a:br>
            <a:endParaRPr lang="en-US" sz="4400" dirty="0">
              <a:latin typeface="Arial" panose="020B060402020202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0AE58B94-1488-44E1-AA50-B41D0582F4EA}"/>
              </a:ext>
            </a:extLst>
          </p:cNvPr>
          <p:cNvGraphicFramePr>
            <a:graphicFrameLocks/>
          </p:cNvGraphicFramePr>
          <p:nvPr>
            <p:extLst>
              <p:ext uri="{D42A27DB-BD31-4B8C-83A1-F6EECF244321}">
                <p14:modId xmlns:p14="http://schemas.microsoft.com/office/powerpoint/2010/main" val="2965429514"/>
              </p:ext>
            </p:extLst>
          </p:nvPr>
        </p:nvGraphicFramePr>
        <p:xfrm>
          <a:off x="411480" y="1828800"/>
          <a:ext cx="11292840" cy="4789169"/>
        </p:xfrm>
        <a:graphic>
          <a:graphicData uri="http://schemas.openxmlformats.org/drawingml/2006/chart">
            <c:chart xmlns:c="http://schemas.openxmlformats.org/drawingml/2006/chart" xmlns:r="http://schemas.openxmlformats.org/officeDocument/2006/relationships" r:id="rId3"/>
          </a:graphicData>
        </a:graphic>
      </p:graphicFrame>
      <p:sp>
        <p:nvSpPr>
          <p:cNvPr id="26" name="Star: 5 Points 25">
            <a:extLst>
              <a:ext uri="{FF2B5EF4-FFF2-40B4-BE49-F238E27FC236}">
                <a16:creationId xmlns:a16="http://schemas.microsoft.com/office/drawing/2014/main" id="{19DFFF87-E54D-4619-A597-FFACFEF46432}"/>
              </a:ext>
            </a:extLst>
          </p:cNvPr>
          <p:cNvSpPr/>
          <p:nvPr/>
        </p:nvSpPr>
        <p:spPr>
          <a:xfrm>
            <a:off x="2732624" y="4645240"/>
            <a:ext cx="420130" cy="358346"/>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459D927-07F9-41ED-9AD2-DE785F2DE0EC}"/>
              </a:ext>
            </a:extLst>
          </p:cNvPr>
          <p:cNvSpPr txBox="1"/>
          <p:nvPr/>
        </p:nvSpPr>
        <p:spPr>
          <a:xfrm>
            <a:off x="5166360" y="1862652"/>
            <a:ext cx="897678"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CRC Talk</a:t>
            </a:r>
          </a:p>
        </p:txBody>
      </p:sp>
      <p:sp>
        <p:nvSpPr>
          <p:cNvPr id="29" name="Arrow: Right 28">
            <a:extLst>
              <a:ext uri="{FF2B5EF4-FFF2-40B4-BE49-F238E27FC236}">
                <a16:creationId xmlns:a16="http://schemas.microsoft.com/office/drawing/2014/main" id="{77C57F2B-3FA8-4B07-A5A2-4C268859A079}"/>
              </a:ext>
            </a:extLst>
          </p:cNvPr>
          <p:cNvSpPr/>
          <p:nvPr/>
        </p:nvSpPr>
        <p:spPr>
          <a:xfrm rot="5400000">
            <a:off x="5504105" y="2691992"/>
            <a:ext cx="353747" cy="2105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8971F94-7426-499D-A9E6-A189381B6558}"/>
              </a:ext>
            </a:extLst>
          </p:cNvPr>
          <p:cNvSpPr txBox="1"/>
          <p:nvPr/>
        </p:nvSpPr>
        <p:spPr>
          <a:xfrm>
            <a:off x="6311118" y="1615199"/>
            <a:ext cx="1507001" cy="664159"/>
          </a:xfrm>
          <a:prstGeom prst="rect">
            <a:avLst/>
          </a:prstGeom>
          <a:solidFill>
            <a:schemeClr val="accent4"/>
          </a:solidFill>
          <a:ln>
            <a:solidFill>
              <a:schemeClr val="tx1"/>
            </a:solidFill>
          </a:ln>
        </p:spPr>
        <p:txBody>
          <a:bodyPr wrap="square" rtlCol="0">
            <a:spAutoFit/>
          </a:bodyPr>
          <a:lstStyle/>
          <a:p>
            <a:pPr algn="ctr"/>
            <a:r>
              <a:rPr lang="en-US" dirty="0" err="1">
                <a:latin typeface="Arial" panose="020B0604020202020204" pitchFamily="34" charset="0"/>
                <a:cs typeface="Arial" panose="020B0604020202020204" pitchFamily="34" charset="0"/>
              </a:rPr>
              <a:t>REDCap</a:t>
            </a:r>
            <a:r>
              <a:rPr lang="en-US" dirty="0">
                <a:latin typeface="Arial" panose="020B0604020202020204" pitchFamily="34" charset="0"/>
                <a:cs typeface="Arial" panose="020B0604020202020204" pitchFamily="34" charset="0"/>
              </a:rPr>
              <a:t> modification</a:t>
            </a:r>
          </a:p>
        </p:txBody>
      </p:sp>
      <p:sp>
        <p:nvSpPr>
          <p:cNvPr id="31" name="Arrow: Right 30">
            <a:extLst>
              <a:ext uri="{FF2B5EF4-FFF2-40B4-BE49-F238E27FC236}">
                <a16:creationId xmlns:a16="http://schemas.microsoft.com/office/drawing/2014/main" id="{4942EDE0-8916-4EED-8F7D-BB88358D9FF9}"/>
              </a:ext>
            </a:extLst>
          </p:cNvPr>
          <p:cNvSpPr/>
          <p:nvPr/>
        </p:nvSpPr>
        <p:spPr>
          <a:xfrm rot="6356618">
            <a:off x="6560304" y="2558704"/>
            <a:ext cx="608465" cy="210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3052F20-0168-41E9-834C-B05A5D412489}"/>
              </a:ext>
            </a:extLst>
          </p:cNvPr>
          <p:cNvSpPr txBox="1"/>
          <p:nvPr/>
        </p:nvSpPr>
        <p:spPr>
          <a:xfrm>
            <a:off x="6607377" y="4738741"/>
            <a:ext cx="1801497"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Central Communication</a:t>
            </a:r>
          </a:p>
        </p:txBody>
      </p:sp>
      <p:sp>
        <p:nvSpPr>
          <p:cNvPr id="33" name="Arrow: Right 32">
            <a:extLst>
              <a:ext uri="{FF2B5EF4-FFF2-40B4-BE49-F238E27FC236}">
                <a16:creationId xmlns:a16="http://schemas.microsoft.com/office/drawing/2014/main" id="{E71A2652-31F5-4CE9-AE66-3C9E5FC250BA}"/>
              </a:ext>
            </a:extLst>
          </p:cNvPr>
          <p:cNvSpPr/>
          <p:nvPr/>
        </p:nvSpPr>
        <p:spPr>
          <a:xfrm rot="16200000">
            <a:off x="7394620" y="4401362"/>
            <a:ext cx="353741" cy="210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34" name="Arrow: Right 33">
            <a:extLst>
              <a:ext uri="{FF2B5EF4-FFF2-40B4-BE49-F238E27FC236}">
                <a16:creationId xmlns:a16="http://schemas.microsoft.com/office/drawing/2014/main" id="{22F3A03A-6C65-4ABC-9D13-47D7219CE8BE}"/>
              </a:ext>
            </a:extLst>
          </p:cNvPr>
          <p:cNvSpPr/>
          <p:nvPr/>
        </p:nvSpPr>
        <p:spPr>
          <a:xfrm rot="6040799">
            <a:off x="8339860" y="1989610"/>
            <a:ext cx="518019" cy="2352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B703D96-6D59-4736-B730-2E580844F4C9}"/>
              </a:ext>
            </a:extLst>
          </p:cNvPr>
          <p:cNvSpPr txBox="1"/>
          <p:nvPr/>
        </p:nvSpPr>
        <p:spPr>
          <a:xfrm>
            <a:off x="8050955" y="1141851"/>
            <a:ext cx="1602339"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E-consent training</a:t>
            </a:r>
          </a:p>
        </p:txBody>
      </p:sp>
      <p:sp>
        <p:nvSpPr>
          <p:cNvPr id="36" name="TextBox 35">
            <a:extLst>
              <a:ext uri="{FF2B5EF4-FFF2-40B4-BE49-F238E27FC236}">
                <a16:creationId xmlns:a16="http://schemas.microsoft.com/office/drawing/2014/main" id="{3E6D7047-AD25-4FAC-B7BA-CF6C92E52036}"/>
              </a:ext>
            </a:extLst>
          </p:cNvPr>
          <p:cNvSpPr txBox="1"/>
          <p:nvPr/>
        </p:nvSpPr>
        <p:spPr>
          <a:xfrm>
            <a:off x="8646327" y="4731971"/>
            <a:ext cx="1527412"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Presentation </a:t>
            </a:r>
          </a:p>
          <a:p>
            <a:pPr algn="ctr"/>
            <a:r>
              <a:rPr lang="en-US" dirty="0">
                <a:latin typeface="Arial" panose="020B0604020202020204" pitchFamily="34" charset="0"/>
                <a:cs typeface="Arial" panose="020B0604020202020204" pitchFamily="34" charset="0"/>
              </a:rPr>
              <a:t>of results</a:t>
            </a:r>
          </a:p>
        </p:txBody>
      </p:sp>
      <p:sp>
        <p:nvSpPr>
          <p:cNvPr id="37" name="Arrow: Right 36">
            <a:extLst>
              <a:ext uri="{FF2B5EF4-FFF2-40B4-BE49-F238E27FC236}">
                <a16:creationId xmlns:a16="http://schemas.microsoft.com/office/drawing/2014/main" id="{B41D8BB0-4F51-4CBF-9D77-D604CC4550FF}"/>
              </a:ext>
            </a:extLst>
          </p:cNvPr>
          <p:cNvSpPr/>
          <p:nvPr/>
        </p:nvSpPr>
        <p:spPr>
          <a:xfrm rot="16200000">
            <a:off x="9040536" y="4186431"/>
            <a:ext cx="626918" cy="2105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51A3072-FBA1-4C25-AA4C-C3A39C44B532}"/>
              </a:ext>
            </a:extLst>
          </p:cNvPr>
          <p:cNvSpPr txBox="1"/>
          <p:nvPr/>
        </p:nvSpPr>
        <p:spPr>
          <a:xfrm>
            <a:off x="10524708" y="4295760"/>
            <a:ext cx="1279240"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E-consent discussion</a:t>
            </a:r>
          </a:p>
        </p:txBody>
      </p:sp>
      <p:sp>
        <p:nvSpPr>
          <p:cNvPr id="39" name="Arrow: Right 38">
            <a:extLst>
              <a:ext uri="{FF2B5EF4-FFF2-40B4-BE49-F238E27FC236}">
                <a16:creationId xmlns:a16="http://schemas.microsoft.com/office/drawing/2014/main" id="{90FDBCC9-7D6B-43FF-AC48-553B6114F62F}"/>
              </a:ext>
            </a:extLst>
          </p:cNvPr>
          <p:cNvSpPr/>
          <p:nvPr/>
        </p:nvSpPr>
        <p:spPr>
          <a:xfrm rot="14449998">
            <a:off x="10259666" y="3870010"/>
            <a:ext cx="405014" cy="2275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56361DD-498B-4E7A-8F64-09FB3F42FDC9}"/>
              </a:ext>
            </a:extLst>
          </p:cNvPr>
          <p:cNvSpPr txBox="1"/>
          <p:nvPr/>
        </p:nvSpPr>
        <p:spPr>
          <a:xfrm>
            <a:off x="10755630" y="1102757"/>
            <a:ext cx="1076984" cy="646331"/>
          </a:xfrm>
          <a:prstGeom prst="rect">
            <a:avLst/>
          </a:prstGeom>
          <a:solidFill>
            <a:schemeClr val="accent4"/>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Annual Meeting</a:t>
            </a:r>
          </a:p>
        </p:txBody>
      </p:sp>
      <p:sp>
        <p:nvSpPr>
          <p:cNvPr id="41" name="Arrow: Right 40">
            <a:extLst>
              <a:ext uri="{FF2B5EF4-FFF2-40B4-BE49-F238E27FC236}">
                <a16:creationId xmlns:a16="http://schemas.microsoft.com/office/drawing/2014/main" id="{1A6C8C75-0BDF-439B-A98D-CF9B18A6D5AB}"/>
              </a:ext>
            </a:extLst>
          </p:cNvPr>
          <p:cNvSpPr/>
          <p:nvPr/>
        </p:nvSpPr>
        <p:spPr>
          <a:xfrm rot="5599806">
            <a:off x="11007037" y="2021355"/>
            <a:ext cx="518019" cy="2352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798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8CFC22-2DF2-4031-8536-C0219FF13199}"/>
              </a:ext>
            </a:extLst>
          </p:cNvPr>
          <p:cNvSpPr>
            <a:spLocks noGrp="1"/>
          </p:cNvSpPr>
          <p:nvPr>
            <p:ph type="title"/>
          </p:nvPr>
        </p:nvSpPr>
        <p:spPr>
          <a:xfrm>
            <a:off x="838200" y="708025"/>
            <a:ext cx="10515600" cy="1325563"/>
          </a:xfrm>
        </p:spPr>
        <p:txBody>
          <a:bodyPr>
            <a:noAutofit/>
          </a:bodyPr>
          <a:lstStyle/>
          <a:p>
            <a:r>
              <a:rPr lang="en-US" dirty="0">
                <a:latin typeface="Arial" panose="020B0604020202020204" pitchFamily="34" charset="0"/>
                <a:cs typeface="Arial" panose="020B0604020202020204" pitchFamily="34" charset="0"/>
              </a:rPr>
              <a:t>Prospective Study of Diversity within OMEGA</a:t>
            </a:r>
            <a:r>
              <a:rPr lang="en-US" dirty="0"/>
              <a:t/>
            </a:r>
            <a:br>
              <a:rPr lang="en-US" dirty="0"/>
            </a:br>
            <a:endParaRPr lang="en-US" sz="44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82100924-225E-4F82-81E9-E065507ECFE3}"/>
              </a:ext>
            </a:extLst>
          </p:cNvPr>
          <p:cNvGraphicFramePr>
            <a:graphicFrameLocks/>
          </p:cNvGraphicFramePr>
          <p:nvPr>
            <p:extLst>
              <p:ext uri="{D42A27DB-BD31-4B8C-83A1-F6EECF244321}">
                <p14:modId xmlns:p14="http://schemas.microsoft.com/office/powerpoint/2010/main" val="2598552117"/>
              </p:ext>
            </p:extLst>
          </p:nvPr>
        </p:nvGraphicFramePr>
        <p:xfrm>
          <a:off x="5767704" y="1370806"/>
          <a:ext cx="6188076" cy="5304314"/>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9">
            <a:extLst>
              <a:ext uri="{FF2B5EF4-FFF2-40B4-BE49-F238E27FC236}">
                <a16:creationId xmlns:a16="http://schemas.microsoft.com/office/drawing/2014/main" id="{DD9D9137-333A-4839-AA44-6F0EC444E707}"/>
              </a:ext>
            </a:extLst>
          </p:cNvPr>
          <p:cNvSpPr>
            <a:spLocks noGrp="1"/>
          </p:cNvSpPr>
          <p:nvPr>
            <p:ph sz="half" idx="1"/>
          </p:nvPr>
        </p:nvSpPr>
        <p:spPr>
          <a:xfrm>
            <a:off x="838200" y="1714500"/>
            <a:ext cx="5280025" cy="4686300"/>
          </a:xfrm>
        </p:spPr>
        <p:txBody>
          <a:bodyPr>
            <a:normAutofit/>
          </a:bodyPr>
          <a:lstStyle/>
          <a:p>
            <a:r>
              <a:rPr lang="en-US" sz="2400" dirty="0">
                <a:latin typeface="Arial" panose="020B0604020202020204" pitchFamily="34" charset="0"/>
                <a:cs typeface="Arial" panose="020B0604020202020204" pitchFamily="34" charset="0"/>
              </a:rPr>
              <a:t>Implementation of </a:t>
            </a:r>
            <a:r>
              <a:rPr lang="en-US" sz="2400" dirty="0" err="1">
                <a:latin typeface="Arial" panose="020B0604020202020204" pitchFamily="34" charset="0"/>
                <a:cs typeface="Arial" panose="020B0604020202020204" pitchFamily="34" charset="0"/>
              </a:rPr>
              <a:t>SDoH</a:t>
            </a:r>
            <a:r>
              <a:rPr lang="en-US" sz="2400" dirty="0">
                <a:latin typeface="Arial" panose="020B0604020202020204" pitchFamily="34" charset="0"/>
                <a:cs typeface="Arial" panose="020B0604020202020204" pitchFamily="34" charset="0"/>
              </a:rPr>
              <a:t> questionnaire intends to obtain data to improve the care for underrepresented populations with EGIDs.</a:t>
            </a:r>
          </a:p>
          <a:p>
            <a:r>
              <a:rPr lang="en-US" sz="2400" dirty="0">
                <a:latin typeface="Arial" panose="020B0604020202020204" pitchFamily="34" charset="0"/>
                <a:cs typeface="Arial" panose="020B0604020202020204" pitchFamily="34" charset="0"/>
              </a:rPr>
              <a:t>Since introduction we have collected data on 19.7% of the active participants.</a:t>
            </a:r>
          </a:p>
          <a:p>
            <a:pPr lvl="1"/>
            <a:r>
              <a:rPr lang="en-US" sz="2000" dirty="0">
                <a:latin typeface="Arial" panose="020B0604020202020204" pitchFamily="34" charset="0"/>
                <a:cs typeface="Arial" panose="020B0604020202020204" pitchFamily="34" charset="0"/>
              </a:rPr>
              <a:t>We are now focusing on increasing the overlap between the two questionnaires. </a:t>
            </a:r>
          </a:p>
          <a:p>
            <a:pPr lvl="1"/>
            <a:r>
              <a:rPr lang="en-US" sz="2000" dirty="0">
                <a:latin typeface="Arial" panose="020B0604020202020204" pitchFamily="34" charset="0"/>
                <a:cs typeface="Arial" panose="020B0604020202020204" pitchFamily="34" charset="0"/>
              </a:rPr>
              <a:t>E-consent trainings are being conducted to sites that showed interest in establishing it. </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26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55DCC-01CD-4825-B42A-084B3259ADA3}"/>
              </a:ext>
            </a:extLst>
          </p:cNvPr>
          <p:cNvPicPr>
            <a:picLocks noChangeAspect="1"/>
          </p:cNvPicPr>
          <p:nvPr/>
        </p:nvPicPr>
        <p:blipFill>
          <a:blip r:embed="rId3"/>
          <a:stretch>
            <a:fillRect/>
          </a:stretch>
        </p:blipFill>
        <p:spPr>
          <a:xfrm>
            <a:off x="7585508" y="300038"/>
            <a:ext cx="4225501" cy="2322170"/>
          </a:xfrm>
          <a:prstGeom prst="rect">
            <a:avLst/>
          </a:prstGeom>
        </p:spPr>
      </p:pic>
      <p:pic>
        <p:nvPicPr>
          <p:cNvPr id="7" name="Picture 4" descr="RDCR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3885" y="4965480"/>
            <a:ext cx="2628900" cy="160655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CC600A-736F-44C6-89E9-2D7E62D4E149}"/>
              </a:ext>
            </a:extLst>
          </p:cNvPr>
          <p:cNvSpPr>
            <a:spLocks noGrp="1"/>
          </p:cNvSpPr>
          <p:nvPr>
            <p:ph type="title"/>
          </p:nvPr>
        </p:nvSpPr>
        <p:spPr>
          <a:xfrm>
            <a:off x="544278" y="21515"/>
            <a:ext cx="10515600" cy="1505883"/>
          </a:xfrm>
        </p:spPr>
        <p:txBody>
          <a:bodyPr vert="horz" lIns="91440" tIns="45720" rIns="91440" bIns="45720" rtlCol="0" anchor="ctr">
            <a:normAutofit/>
          </a:bodyPr>
          <a:lstStyle/>
          <a:p>
            <a:r>
              <a:rPr lang="en-US" sz="5200" dirty="0">
                <a:latin typeface="Arial" panose="020B0604020202020204" pitchFamily="34" charset="0"/>
                <a:cs typeface="Arial" panose="020B0604020202020204" pitchFamily="34" charset="0"/>
              </a:rPr>
              <a:t>Acknowledgements</a:t>
            </a:r>
            <a:endParaRPr lang="en-US" sz="5200" kern="12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30FFA31-60ED-7A4F-8F92-AFA462C8F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318" y="4779025"/>
            <a:ext cx="4178844" cy="207897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0D8F409F-AC13-9970-172D-C33AEC393434}"/>
              </a:ext>
            </a:extLst>
          </p:cNvPr>
          <p:cNvSpPr txBox="1"/>
          <p:nvPr/>
        </p:nvSpPr>
        <p:spPr>
          <a:xfrm>
            <a:off x="256091" y="1281138"/>
            <a:ext cx="7875538" cy="4247317"/>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CEGIR Diversity Committee Members</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Pablo </a:t>
            </a:r>
            <a:r>
              <a:rPr lang="en-US" sz="1800" dirty="0" err="1">
                <a:latin typeface="Arial" panose="020B0604020202020204" pitchFamily="34" charset="0"/>
                <a:cs typeface="Arial" panose="020B0604020202020204" pitchFamily="34" charset="0"/>
              </a:rPr>
              <a:t>Abonia</a:t>
            </a:r>
            <a:r>
              <a:rPr lang="en-US" sz="1800" dirty="0">
                <a:latin typeface="Arial" panose="020B0604020202020204" pitchFamily="34" charset="0"/>
                <a:cs typeface="Arial" panose="020B0604020202020204" pitchFamily="34" charset="0"/>
              </a:rPr>
              <a:t>		Ellyn </a:t>
            </a:r>
            <a:r>
              <a:rPr lang="en-US" sz="1800" dirty="0" err="1">
                <a:latin typeface="Arial" panose="020B0604020202020204" pitchFamily="34" charset="0"/>
                <a:cs typeface="Arial" panose="020B0604020202020204" pitchFamily="34" charset="0"/>
              </a:rPr>
              <a:t>Kodroff</a:t>
            </a:r>
            <a:r>
              <a:rPr lang="en-US"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Amari Howard </a:t>
            </a:r>
          </a:p>
          <a:p>
            <a:r>
              <a:rPr lang="en-US" sz="1800" dirty="0" err="1" smtClean="0">
                <a:latin typeface="Arial" panose="020B0604020202020204" pitchFamily="34" charset="0"/>
                <a:cs typeface="Arial" panose="020B0604020202020204" pitchFamily="34" charset="0"/>
              </a:rPr>
              <a:t>Seema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Aceves</a:t>
            </a:r>
            <a:r>
              <a:rPr lang="en-US" sz="1800" dirty="0" smtClean="0">
                <a:latin typeface="Arial" panose="020B0604020202020204" pitchFamily="34" charset="0"/>
                <a:cs typeface="Arial" panose="020B0604020202020204" pitchFamily="34" charset="0"/>
              </a:rPr>
              <a:t>		Amanda Muir		Pooja Mehta</a:t>
            </a:r>
          </a:p>
          <a:p>
            <a:r>
              <a:rPr lang="en-US" dirty="0" smtClean="0">
                <a:latin typeface="Arial" panose="020B0604020202020204" pitchFamily="34" charset="0"/>
                <a:cs typeface="Arial" panose="020B0604020202020204" pitchFamily="34" charset="0"/>
              </a:rPr>
              <a:t>Mirna </a:t>
            </a:r>
            <a:r>
              <a:rPr lang="en-US" dirty="0">
                <a:latin typeface="Arial" panose="020B0604020202020204" pitchFamily="34" charset="0"/>
                <a:cs typeface="Arial" panose="020B0604020202020204" pitchFamily="34" charset="0"/>
              </a:rPr>
              <a:t>Chehade		</a:t>
            </a:r>
            <a:r>
              <a:rPr lang="en-US" sz="1800" dirty="0">
                <a:latin typeface="Arial" panose="020B0604020202020204" pitchFamily="34" charset="0"/>
                <a:cs typeface="Arial" panose="020B0604020202020204" pitchFamily="34" charset="0"/>
              </a:rPr>
              <a:t>Marc Rothenberg		Cara Schmitt</a:t>
            </a:r>
          </a:p>
          <a:p>
            <a:r>
              <a:rPr lang="en-US" sz="1800" dirty="0">
                <a:latin typeface="Arial" panose="020B0604020202020204" pitchFamily="34" charset="0"/>
                <a:cs typeface="Arial" panose="020B0604020202020204" pitchFamily="34" charset="0"/>
              </a:rPr>
              <a:t>Margaret Collins		Melissa Scott		Paul Menard-</a:t>
            </a:r>
            <a:r>
              <a:rPr lang="en-US" sz="1800" dirty="0" err="1">
                <a:latin typeface="Arial" panose="020B0604020202020204" pitchFamily="34" charset="0"/>
                <a:cs typeface="Arial" panose="020B0604020202020204" pitchFamily="34" charset="0"/>
              </a:rPr>
              <a:t>Katcher</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Carla Davis		Mary Jo Strobel		Pari Schroeder</a:t>
            </a:r>
          </a:p>
          <a:p>
            <a:r>
              <a:rPr lang="en-US" sz="1800" dirty="0">
                <a:latin typeface="Arial" panose="020B0604020202020204" pitchFamily="34" charset="0"/>
                <a:cs typeface="Arial" panose="020B0604020202020204" pitchFamily="34" charset="0"/>
              </a:rPr>
              <a:t>Evan </a:t>
            </a:r>
            <a:r>
              <a:rPr lang="en-US" sz="1800" dirty="0" err="1">
                <a:latin typeface="Arial" panose="020B0604020202020204" pitchFamily="34" charset="0"/>
                <a:cs typeface="Arial" panose="020B0604020202020204" pitchFamily="34" charset="0"/>
              </a:rPr>
              <a:t>Dellon</a:t>
            </a:r>
            <a:r>
              <a:rPr lang="en-US" sz="1800" dirty="0">
                <a:latin typeface="Arial" panose="020B0604020202020204" pitchFamily="34" charset="0"/>
                <a:cs typeface="Arial" panose="020B0604020202020204" pitchFamily="34" charset="0"/>
              </a:rPr>
              <a:t>		Joshua Wechsler		Roma Bose</a:t>
            </a:r>
          </a:p>
          <a:p>
            <a:r>
              <a:rPr lang="en-US" sz="1800" dirty="0">
                <a:latin typeface="Arial" panose="020B0604020202020204" pitchFamily="34" charset="0"/>
                <a:cs typeface="Arial" panose="020B0604020202020204" pitchFamily="34" charset="0"/>
              </a:rPr>
              <a:t>Gary Falk		Benjamin Wright</a:t>
            </a:r>
          </a:p>
          <a:p>
            <a:r>
              <a:rPr lang="en-US" sz="1800" dirty="0">
                <a:latin typeface="Arial" panose="020B0604020202020204" pitchFamily="34" charset="0"/>
                <a:cs typeface="Arial" panose="020B0604020202020204" pitchFamily="34" charset="0"/>
              </a:rPr>
              <a:t>Glenn T. Furuta		Vincent </a:t>
            </a:r>
            <a:r>
              <a:rPr lang="en-US" sz="1800" dirty="0" err="1">
                <a:latin typeface="Arial" panose="020B0604020202020204" pitchFamily="34" charset="0"/>
                <a:cs typeface="Arial" panose="020B0604020202020204" pitchFamily="34" charset="0"/>
              </a:rPr>
              <a:t>Mukkada</a:t>
            </a: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Sandeep Gupta		</a:t>
            </a:r>
            <a:r>
              <a:rPr lang="en-US" sz="1800" dirty="0">
                <a:latin typeface="Arial" panose="020B0604020202020204" pitchFamily="34" charset="0"/>
                <a:cs typeface="Arial" panose="020B0604020202020204" pitchFamily="34" charset="0"/>
              </a:rPr>
              <a:t>Amy </a:t>
            </a:r>
            <a:r>
              <a:rPr lang="en-US" sz="1800" dirty="0" err="1">
                <a:latin typeface="Arial" panose="020B0604020202020204" pitchFamily="34" charset="0"/>
                <a:cs typeface="Arial" panose="020B0604020202020204" pitchFamily="34" charset="0"/>
              </a:rPr>
              <a:t>Zicarelli</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Elizabeth Jensen		Ally </a:t>
            </a:r>
            <a:r>
              <a:rPr lang="en-US" sz="1800" dirty="0" err="1">
                <a:latin typeface="Arial" panose="020B0604020202020204" pitchFamily="34" charset="0"/>
                <a:cs typeface="Arial" panose="020B0604020202020204" pitchFamily="34" charset="0"/>
              </a:rPr>
              <a:t>Paliana</a:t>
            </a:r>
            <a:endParaRPr lang="en-US" sz="1800" dirty="0">
              <a:latin typeface="Arial" panose="020B0604020202020204" pitchFamily="34" charset="0"/>
              <a:cs typeface="Arial" panose="020B0604020202020204" pitchFamily="34" charset="0"/>
            </a:endParaRPr>
          </a:p>
          <a:p>
            <a:r>
              <a:rPr lang="en-US" sz="1800" dirty="0" err="1">
                <a:latin typeface="Arial" panose="020B0604020202020204" pitchFamily="34" charset="0"/>
                <a:cs typeface="Arial" panose="020B0604020202020204" pitchFamily="34" charset="0"/>
              </a:rPr>
              <a:t>Paneez</a:t>
            </a:r>
            <a:r>
              <a:rPr lang="en-US" sz="1800" dirty="0">
                <a:latin typeface="Arial" panose="020B0604020202020204" pitchFamily="34" charset="0"/>
                <a:cs typeface="Arial" panose="020B0604020202020204" pitchFamily="34" charset="0"/>
              </a:rPr>
              <a:t> Khoury		Jonathan </a:t>
            </a:r>
            <a:r>
              <a:rPr lang="en-US" sz="1800" dirty="0" err="1">
                <a:latin typeface="Arial" panose="020B0604020202020204" pitchFamily="34" charset="0"/>
                <a:cs typeface="Arial" panose="020B0604020202020204" pitchFamily="34" charset="0"/>
              </a:rPr>
              <a:t>Spergel</a:t>
            </a: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Amy Klion</a:t>
            </a:r>
            <a:r>
              <a:rPr lang="en-US" sz="1800" dirty="0">
                <a:latin typeface="Arial" panose="020B0604020202020204" pitchFamily="34" charset="0"/>
                <a:cs typeface="Arial" panose="020B0604020202020204" pitchFamily="34" charset="0"/>
              </a:rPr>
              <a:t>		Guang-Yu Yang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24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FE8532C5A3584EBF976C63A1166F93" ma:contentTypeVersion="14" ma:contentTypeDescription="Create a new document." ma:contentTypeScope="" ma:versionID="0487da2a8e98b17ffc5695737c8a55c2">
  <xsd:schema xmlns:xsd="http://www.w3.org/2001/XMLSchema" xmlns:xs="http://www.w3.org/2001/XMLSchema" xmlns:p="http://schemas.microsoft.com/office/2006/metadata/properties" xmlns:ns3="a1c96869-277c-4956-b710-cdcda6cd2c69" xmlns:ns4="444e6f21-799a-4ce6-b1a1-9067580ccc57" targetNamespace="http://schemas.microsoft.com/office/2006/metadata/properties" ma:root="true" ma:fieldsID="78573f2944ccc4fad4e9f76585791105" ns3:_="" ns4:_="">
    <xsd:import namespace="a1c96869-277c-4956-b710-cdcda6cd2c69"/>
    <xsd:import namespace="444e6f21-799a-4ce6-b1a1-9067580ccc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6869-277c-4956-b710-cdcda6cd2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4e6f21-799a-4ce6-b1a1-9067580ccc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9DED9-D66C-4997-A598-0E88A18AB4CD}">
  <ds:schemaRefs>
    <ds:schemaRef ds:uri="http://schemas.microsoft.com/sharepoint/v3/contenttype/forms"/>
  </ds:schemaRefs>
</ds:datastoreItem>
</file>

<file path=customXml/itemProps2.xml><?xml version="1.0" encoding="utf-8"?>
<ds:datastoreItem xmlns:ds="http://schemas.openxmlformats.org/officeDocument/2006/customXml" ds:itemID="{4D321D17-57C4-4038-A493-B68FE73F6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6869-277c-4956-b710-cdcda6cd2c69"/>
    <ds:schemaRef ds:uri="444e6f21-799a-4ce6-b1a1-9067580cc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27BB2E-7213-4771-8C80-62EBFBBA79D2}">
  <ds:schemaRefs>
    <ds:schemaRef ds:uri="a1c96869-277c-4956-b710-cdcda6cd2c69"/>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444e6f21-799a-4ce6-b1a1-9067580ccc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2296</TotalTime>
  <Words>1908</Words>
  <Application>Microsoft Office PowerPoint</Application>
  <PresentationFormat>Widescreen</PresentationFormat>
  <Paragraphs>144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OMEGA V2 Questionnaire Update</vt:lpstr>
      <vt:lpstr>The demographics of non-EoE EGIDs is not well understood</vt:lpstr>
      <vt:lpstr>Understanding the disparities relating to DEIA are essential to improve the care for patients with EGIDs</vt:lpstr>
      <vt:lpstr>Establishing OMEGA V2 Questionnaire</vt:lpstr>
      <vt:lpstr>Prospective Study of Diversity within OMEGA </vt:lpstr>
      <vt:lpstr>Prospective Study of Diversity within OMEGA </vt:lpstr>
      <vt:lpstr>Prospective Study of Diversity within OMEGA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Andrews, Rachel</cp:lastModifiedBy>
  <cp:revision>161</cp:revision>
  <dcterms:created xsi:type="dcterms:W3CDTF">2020-10-28T12:17:27Z</dcterms:created>
  <dcterms:modified xsi:type="dcterms:W3CDTF">2024-04-25T19:05:05Z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0x010100A7FE8532C5A3584EBF976C63A1166F93</vt:lpwstr>
  </property>
</Properties>
</file>