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B7E35-5BAE-5B52-4447-F0A01D623F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BEA9CB-C1B6-751B-6C6D-15E22F1717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354FB-5077-CD2D-5374-EEF152092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34DA-F702-41F2-9397-7127F789B056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F5ADA-8365-8E5B-8884-73B1558C2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06FC2-FBB5-2646-36FA-599B42DF3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FC9D-A336-4BDE-903F-4E198070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1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B87AB-41A2-3EA9-714F-EEFBB93B7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04FCA0-AEF4-7474-8814-28C7F73BD5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6B4D7-0E81-9A55-4679-61E975668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34DA-F702-41F2-9397-7127F789B056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B32EC-0CE4-0354-FDC0-C396FC471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CEC6CF-56B2-3C85-D95A-C4A477338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FC9D-A336-4BDE-903F-4E198070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1810A0-ECDB-3673-F736-BE4041D92D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582A4C-5D72-56EF-30D0-393EE75098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02753-5691-83DB-0E08-AE1044948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34DA-F702-41F2-9397-7127F789B056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AEC68-5D96-1624-3785-1085DFC27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F1C4A-F54C-63C6-FBE2-F4C07BDC4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FC9D-A336-4BDE-903F-4E198070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0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2BBE0-92F8-7AC1-A8D3-9255D76D2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5DDEC-16E3-2B36-BD3D-2CD845EFB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D568F-6BB0-7986-F638-9EB281279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34DA-F702-41F2-9397-7127F789B056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B432B-43B6-82F4-C617-2DF457B07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F6121-04DF-4269-495D-19E09DFE5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FC9D-A336-4BDE-903F-4E198070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9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2DAC2-C11D-2FC4-78D7-08FC9C605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2165EC-05DF-0659-7A10-0A1A3A5CB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92860-7292-9167-E99F-F64AB2320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34DA-F702-41F2-9397-7127F789B056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FF2EC-1015-4CDA-5867-04B022008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07A7C-2834-3C3B-45A1-1AD85E912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FC9D-A336-4BDE-903F-4E198070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43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CE2F2-6AF5-6F92-4240-B06EA5825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B93AC-3934-79F0-DACF-EFC2839495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ADAFD3-ACA5-BBFD-B05B-C5B85C5C1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A2A98-9FC8-9258-C812-0E16070DA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34DA-F702-41F2-9397-7127F789B056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8162B-C4CA-6B81-FE2A-4A1EB99FE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79C530-8187-DD94-18E7-F5FC656CD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FC9D-A336-4BDE-903F-4E198070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54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BE3E9-D69A-EDE5-3F9D-A3BE7CD90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68182-7019-6A26-A2E2-1577ED98A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87D36D-4D6D-CD62-A15D-B2550D94BD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A5287F-254D-60D8-B3BE-7F59B056BB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7414B3-31F9-F447-12C7-AD91BBD919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3173A0-C7E2-44EB-A9C4-96A731EDF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34DA-F702-41F2-9397-7127F789B056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9BB571-D331-69D2-0BB9-9E22FD36E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3FC2C5-3046-1E2A-B856-2826AEE14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FC9D-A336-4BDE-903F-4E198070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26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25E7C-E3F0-5D93-4843-AAE8EFFFE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C75B50-9984-5E8F-FD69-C80B6F6A5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34DA-F702-41F2-9397-7127F789B056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92E23C-8925-199C-663D-14B7ECE42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7A9860-2ED2-E3DD-411F-06574A49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FC9D-A336-4BDE-903F-4E198070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81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A59CA7-89AD-E396-8259-6BCF7CB2F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34DA-F702-41F2-9397-7127F789B056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085B1A-7025-2F7B-16C5-D20224F7E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F42B8D-ACAC-C41B-E805-E724DEF7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FC9D-A336-4BDE-903F-4E198070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8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DE4C9-FBE5-22F0-55A2-F42C18095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D44A7-D6F9-115A-389C-54D145648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BE437B-6630-D24B-7BC5-B43FB08D0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FDACA-EC4D-3600-F380-F5353B16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34DA-F702-41F2-9397-7127F789B056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F0C112-D4DB-9939-A390-584BB7CA9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944A57-A234-BE4D-A030-8B8E80BE5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FC9D-A336-4BDE-903F-4E198070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72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54809-54ED-F1F9-8422-23C8FD42F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20CEE5-F092-48AD-16F8-E17AE6B997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3DE35C-D502-51E9-83B6-9CBED714D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C64C-679D-8C86-A3BD-593DBDE68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34DA-F702-41F2-9397-7127F789B056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D8A230-6C73-E249-B67D-538B8A3A5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4023FF-652D-4214-63A6-5CD4629CC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6FC9D-A336-4BDE-903F-4E198070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1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7359BB-B3A2-1270-BD21-B3ACA7CB0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61A24D-882F-8A3F-722C-55605BA76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64FD9-9B67-8478-60EC-670A88237B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234DA-F702-41F2-9397-7127F789B056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66CD0-2F0B-A522-8D89-429423625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FB26D-1744-8660-8D93-9D7ADAA492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6FC9D-A336-4BDE-903F-4E198070E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2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82FA3E0-8550-99E6-DE94-19BCA283F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1414" y="4568696"/>
            <a:ext cx="9144000" cy="1655762"/>
          </a:xfrm>
        </p:spPr>
        <p:txBody>
          <a:bodyPr/>
          <a:lstStyle/>
          <a:p>
            <a:r>
              <a:rPr lang="en-US" dirty="0"/>
              <a:t>Summary: Ben Wright, MD</a:t>
            </a:r>
          </a:p>
          <a:p>
            <a:r>
              <a:rPr lang="en-US" dirty="0"/>
              <a:t>June 26, 2023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55EFA5-9A14-D524-4BD3-186A8F266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2" y="1722120"/>
            <a:ext cx="9144000" cy="284269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3A06CD5-3BEA-4B10-8B9C-ABFB9B7149B5}"/>
              </a:ext>
            </a:extLst>
          </p:cNvPr>
          <p:cNvSpPr txBox="1"/>
          <p:nvPr/>
        </p:nvSpPr>
        <p:spPr>
          <a:xfrm>
            <a:off x="2847703" y="6311900"/>
            <a:ext cx="9013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Jafri et al. JACI-IP. 2022 Nov;10(11):2995-3001.</a:t>
            </a:r>
          </a:p>
        </p:txBody>
      </p:sp>
    </p:spTree>
    <p:extLst>
      <p:ext uri="{BB962C8B-B14F-4D97-AF65-F5344CB8AC3E}">
        <p14:creationId xmlns:p14="http://schemas.microsoft.com/office/powerpoint/2010/main" val="2699210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220DE-B17B-AC97-A2CB-C55CEA9F7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8A5C5A-2EB5-1557-5723-5019BF5A7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Structurally and racially oppressed racial and ethnic communities face an increased burden of allergic disease.</a:t>
            </a:r>
          </a:p>
          <a:p>
            <a:pPr lvl="1"/>
            <a:r>
              <a:rPr lang="en-US" dirty="0"/>
              <a:t>Increased mortality</a:t>
            </a:r>
          </a:p>
          <a:p>
            <a:pPr lvl="1"/>
            <a:r>
              <a:rPr lang="en-US" dirty="0"/>
              <a:t>ED visits</a:t>
            </a:r>
          </a:p>
          <a:p>
            <a:pPr lvl="1"/>
            <a:r>
              <a:rPr lang="en-US" dirty="0"/>
              <a:t>Hospitalizations</a:t>
            </a:r>
          </a:p>
          <a:p>
            <a:pPr lvl="1"/>
            <a:r>
              <a:rPr lang="en-US" dirty="0"/>
              <a:t>Younger age at diagnosis or symptom onset</a:t>
            </a:r>
          </a:p>
          <a:p>
            <a:pPr lvl="1"/>
            <a:r>
              <a:rPr lang="en-US" dirty="0"/>
              <a:t>Severity of disease</a:t>
            </a:r>
          </a:p>
          <a:p>
            <a:pPr lvl="2"/>
            <a:r>
              <a:rPr lang="en-US" dirty="0"/>
              <a:t>Sensitization to addition food allergens.</a:t>
            </a:r>
          </a:p>
          <a:p>
            <a:pPr lvl="2"/>
            <a:r>
              <a:rPr lang="en-US" dirty="0"/>
              <a:t>Asthma severity </a:t>
            </a:r>
          </a:p>
          <a:p>
            <a:r>
              <a:rPr lang="en-US" dirty="0"/>
              <a:t>Studies of allergy in Native American, Indigenous People of Canada, and Hispanic populations are lacking.</a:t>
            </a:r>
          </a:p>
        </p:txBody>
      </p:sp>
    </p:spTree>
    <p:extLst>
      <p:ext uri="{BB962C8B-B14F-4D97-AF65-F5344CB8AC3E}">
        <p14:creationId xmlns:p14="http://schemas.microsoft.com/office/powerpoint/2010/main" val="4190865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C2F65-99F8-E5AD-DB5B-1BCDF0517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C9BE3-934E-486A-929D-1746CFAF8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Social determinants of health play a role in the development and progression of chronic illnesses. </a:t>
            </a:r>
          </a:p>
          <a:p>
            <a:r>
              <a:rPr lang="en-US" dirty="0"/>
              <a:t>Social inequities present barriers to care.</a:t>
            </a:r>
          </a:p>
          <a:p>
            <a:r>
              <a:rPr lang="en-US" dirty="0"/>
              <a:t>Historically oppressed racial and/or ethnic groups represent up to 20% of the population in Canada and/or the US.</a:t>
            </a:r>
          </a:p>
          <a:p>
            <a:r>
              <a:rPr lang="en-US" dirty="0"/>
              <a:t>Allergic diseases have a prevalence of at least 10% and have been more studied in developed countries.</a:t>
            </a:r>
          </a:p>
          <a:p>
            <a:r>
              <a:rPr lang="en-US" dirty="0"/>
              <a:t>Specific racial and ethnic groups are likely understudied.</a:t>
            </a:r>
          </a:p>
          <a:p>
            <a:r>
              <a:rPr lang="en-US" dirty="0"/>
              <a:t>Scoping literature review conducted to describe the burden of disease specific to racial and ethnic populations.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406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B9E48-CD85-1A08-1734-E68180B37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Scoping Review vs. Systematic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D7E7C-B69C-915F-843C-3C98E1334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Researchers may conduct scoping reviews instead of systematic reviews where the purpose of the review is to:</a:t>
            </a:r>
          </a:p>
          <a:p>
            <a:pPr lvl="1"/>
            <a:r>
              <a:rPr lang="en-US" dirty="0"/>
              <a:t>identify knowledge gaps</a:t>
            </a:r>
          </a:p>
          <a:p>
            <a:pPr lvl="1"/>
            <a:r>
              <a:rPr lang="en-US" dirty="0"/>
              <a:t>scope a body of literature</a:t>
            </a:r>
          </a:p>
          <a:p>
            <a:pPr lvl="1"/>
            <a:r>
              <a:rPr lang="en-US" dirty="0"/>
              <a:t>clarify concepts</a:t>
            </a:r>
          </a:p>
          <a:p>
            <a:pPr lvl="1"/>
            <a:r>
              <a:rPr lang="en-US" dirty="0"/>
              <a:t>investigate research conduct</a:t>
            </a:r>
          </a:p>
          <a:p>
            <a:r>
              <a:rPr lang="en-US" dirty="0"/>
              <a:t>Scoping reviews may also be helpful precursors to systematic reviews and can be used to confirm the relevance of inclusion criteria and potential questions.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2E7900-EA9F-E21A-8D78-CEBADCE046FF}"/>
              </a:ext>
            </a:extLst>
          </p:cNvPr>
          <p:cNvSpPr txBox="1"/>
          <p:nvPr/>
        </p:nvSpPr>
        <p:spPr>
          <a:xfrm>
            <a:off x="2847703" y="6311900"/>
            <a:ext cx="90133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Munn et al. BMC Med Res </a:t>
            </a:r>
            <a:r>
              <a:rPr lang="en-US" sz="1400" dirty="0" err="1"/>
              <a:t>Methodol</a:t>
            </a:r>
            <a:r>
              <a:rPr lang="en-US" sz="1400" dirty="0"/>
              <a:t>. 2018; 18: 143.</a:t>
            </a:r>
          </a:p>
        </p:txBody>
      </p:sp>
    </p:spTree>
    <p:extLst>
      <p:ext uri="{BB962C8B-B14F-4D97-AF65-F5344CB8AC3E}">
        <p14:creationId xmlns:p14="http://schemas.microsoft.com/office/powerpoint/2010/main" val="3057026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BF1F2-F978-99EB-D2BE-868405668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A7DDE-E033-A7CF-59F6-5E734C951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3 databases for relevant publications—Scopus, Ovid, and CINAHL.</a:t>
            </a:r>
          </a:p>
          <a:p>
            <a:r>
              <a:rPr lang="en-US" dirty="0"/>
              <a:t>First 10 pages of 4 relevant gray literature sites—CPS, AAP, AAAAI, CSACI.</a:t>
            </a:r>
          </a:p>
          <a:p>
            <a:r>
              <a:rPr lang="en-US" dirty="0"/>
              <a:t>Search strategy included keywords to identify: </a:t>
            </a:r>
          </a:p>
          <a:p>
            <a:pPr lvl="1"/>
            <a:r>
              <a:rPr lang="en-US" dirty="0"/>
              <a:t>allergic diseases</a:t>
            </a:r>
          </a:p>
          <a:p>
            <a:pPr lvl="2"/>
            <a:r>
              <a:rPr lang="en-US" dirty="0"/>
              <a:t>“food allergies”, “allergic and atopic disease”.</a:t>
            </a:r>
          </a:p>
          <a:p>
            <a:pPr lvl="1"/>
            <a:r>
              <a:rPr lang="en-US" dirty="0"/>
              <a:t>target populations</a:t>
            </a:r>
          </a:p>
          <a:p>
            <a:pPr lvl="2"/>
            <a:r>
              <a:rPr lang="en-US" dirty="0"/>
              <a:t>“Indigenous,” “African American and/or Black,” “native American,” and “Hispanic and/or “Latinx.”</a:t>
            </a:r>
          </a:p>
          <a:p>
            <a:r>
              <a:rPr lang="en-US" dirty="0"/>
              <a:t>English language.</a:t>
            </a:r>
          </a:p>
          <a:p>
            <a:r>
              <a:rPr lang="en-US" dirty="0"/>
              <a:t>Contained information regarding burden of disease and access to care of allergic disease in populations of interest.</a:t>
            </a:r>
          </a:p>
        </p:txBody>
      </p:sp>
    </p:spTree>
    <p:extLst>
      <p:ext uri="{BB962C8B-B14F-4D97-AF65-F5344CB8AC3E}">
        <p14:creationId xmlns:p14="http://schemas.microsoft.com/office/powerpoint/2010/main" val="3560588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12D2B6B-8A55-7605-2561-F2C4DF2298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3915" y="643466"/>
            <a:ext cx="6364170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349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4AE76-9BEA-0B95-7923-355157F82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59A17-30A9-7F55-B2D7-6ACFB98C8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12 articles published between 2006-2021</a:t>
            </a:r>
          </a:p>
          <a:p>
            <a:pPr lvl="1"/>
            <a:r>
              <a:rPr lang="en-US" dirty="0"/>
              <a:t>5 published on Black or African American individuals (1 retrospective chart review and 4 cohort studies published in US).</a:t>
            </a:r>
          </a:p>
          <a:p>
            <a:pPr lvl="1"/>
            <a:r>
              <a:rPr lang="en-US" dirty="0"/>
              <a:t>3 published in Indigenous Peoples of Canada</a:t>
            </a:r>
          </a:p>
          <a:p>
            <a:pPr lvl="1"/>
            <a:r>
              <a:rPr lang="en-US" dirty="0"/>
              <a:t>4 published on a combination of these and including Hispanic/Latinx peoples.</a:t>
            </a:r>
          </a:p>
          <a:p>
            <a:pPr lvl="1"/>
            <a:r>
              <a:rPr lang="en-US" dirty="0"/>
              <a:t>No studies examined Hispanic, Latinx, or Native American populations or identity alone. </a:t>
            </a:r>
          </a:p>
        </p:txBody>
      </p:sp>
    </p:spTree>
    <p:extLst>
      <p:ext uri="{BB962C8B-B14F-4D97-AF65-F5344CB8AC3E}">
        <p14:creationId xmlns:p14="http://schemas.microsoft.com/office/powerpoint/2010/main" val="3523651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98658-7EFB-FF27-99D0-34DAC1CEA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Studies published on Black or African American populations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BC74E-FB09-D863-EF69-A1CA4052B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Asthma</a:t>
            </a:r>
          </a:p>
          <a:p>
            <a:pPr lvl="1"/>
            <a:r>
              <a:rPr lang="en-US" dirty="0"/>
              <a:t>Hospitalization rates from 1980 to 2002:</a:t>
            </a:r>
          </a:p>
          <a:p>
            <a:pPr lvl="2"/>
            <a:r>
              <a:rPr lang="en-US" sz="1800" dirty="0"/>
              <a:t>Black children - 34.3 to 36.5 discharges per 10,000 population (P &lt; .03)</a:t>
            </a:r>
          </a:p>
          <a:p>
            <a:pPr lvl="2"/>
            <a:r>
              <a:rPr lang="en-US" sz="1800" b="0" i="0" u="none" strike="noStrike" baseline="0" dirty="0"/>
              <a:t>White children - 11.5 to </a:t>
            </a:r>
            <a:r>
              <a:rPr lang="fr-FR" sz="1800" b="0" i="0" u="none" strike="noStrike" baseline="0" dirty="0"/>
              <a:t>8.1 </a:t>
            </a:r>
            <a:r>
              <a:rPr lang="fr-FR" sz="1800" b="0" i="0" u="none" strike="noStrike" baseline="0" dirty="0" err="1"/>
              <a:t>discharged</a:t>
            </a:r>
            <a:r>
              <a:rPr lang="fr-FR" sz="1800" b="0" i="0" u="none" strike="noStrike" baseline="0" dirty="0"/>
              <a:t> per 10,000 population (P </a:t>
            </a:r>
            <a:r>
              <a:rPr lang="fr-FR" sz="1800" dirty="0"/>
              <a:t>&lt;</a:t>
            </a:r>
            <a:r>
              <a:rPr lang="fr-FR" sz="1800" b="0" i="0" u="none" strike="noStrike" baseline="0" dirty="0"/>
              <a:t>.01)</a:t>
            </a:r>
          </a:p>
          <a:p>
            <a:pPr lvl="1"/>
            <a:r>
              <a:rPr lang="fr-FR" sz="2200" dirty="0" err="1"/>
              <a:t>Mortality</a:t>
            </a:r>
            <a:endParaRPr lang="fr-FR" sz="2200" dirty="0"/>
          </a:p>
          <a:p>
            <a:pPr lvl="2"/>
            <a:r>
              <a:rPr lang="en-US" sz="1800" dirty="0"/>
              <a:t>Black children - 7.2 to 9.8 per 1,000,000 population (P &lt; .002) -&gt; 46 asthma-related deaths per yr.</a:t>
            </a:r>
          </a:p>
          <a:p>
            <a:pPr lvl="2"/>
            <a:r>
              <a:rPr lang="en-US" sz="1800" dirty="0"/>
              <a:t>White children from 1.6 to 1.8 per 1,000,000 population. -&gt; 12 asthma-related deaths per yr.</a:t>
            </a:r>
          </a:p>
          <a:p>
            <a:pPr lvl="1"/>
            <a:r>
              <a:rPr lang="en-US" sz="2200" dirty="0"/>
              <a:t>Obesity</a:t>
            </a:r>
          </a:p>
          <a:p>
            <a:pPr lvl="2"/>
            <a:r>
              <a:rPr lang="en-US" sz="1800" dirty="0"/>
              <a:t>Higher rates of obesity in Black adolescents with asthma compared to those without a history of asthma (OR 3.1, [1.2-8.0], p=0.02)</a:t>
            </a:r>
          </a:p>
          <a:p>
            <a:r>
              <a:rPr lang="en-US" sz="2600" dirty="0"/>
              <a:t>Food allergy</a:t>
            </a:r>
          </a:p>
          <a:p>
            <a:pPr lvl="1"/>
            <a:r>
              <a:rPr lang="en-US" sz="2200" dirty="0"/>
              <a:t>Black children have higher rates of </a:t>
            </a:r>
            <a:r>
              <a:rPr lang="en-US" sz="2200" dirty="0">
                <a:solidFill>
                  <a:srgbClr val="FF0000"/>
                </a:solidFill>
              </a:rPr>
              <a:t>finned fish allergy </a:t>
            </a:r>
            <a:r>
              <a:rPr lang="en-US" sz="2200" dirty="0"/>
              <a:t>(OR 2.54, p&lt; 0.01) and </a:t>
            </a:r>
            <a:r>
              <a:rPr lang="en-US" sz="2200" dirty="0">
                <a:solidFill>
                  <a:srgbClr val="FF0000"/>
                </a:solidFill>
              </a:rPr>
              <a:t>shellfish allergy </a:t>
            </a:r>
            <a:r>
              <a:rPr lang="en-US" sz="2200" dirty="0"/>
              <a:t>(OR 3.1, p &lt; 0.01 compared to White children.</a:t>
            </a:r>
          </a:p>
          <a:p>
            <a:r>
              <a:rPr lang="en-US" sz="2600" dirty="0"/>
              <a:t>EoE</a:t>
            </a:r>
          </a:p>
          <a:p>
            <a:pPr lvl="1"/>
            <a:r>
              <a:rPr lang="en-US" sz="2200" dirty="0"/>
              <a:t>African American children more likely to have comorbid </a:t>
            </a:r>
            <a:r>
              <a:rPr lang="en-US" sz="2200" dirty="0">
                <a:solidFill>
                  <a:srgbClr val="FF0000"/>
                </a:solidFill>
              </a:rPr>
              <a:t>atopic dermatitis</a:t>
            </a:r>
            <a:r>
              <a:rPr lang="en-US" sz="2200" dirty="0"/>
              <a:t>, </a:t>
            </a:r>
            <a:r>
              <a:rPr lang="en-US" sz="2200" dirty="0">
                <a:solidFill>
                  <a:srgbClr val="FF0000"/>
                </a:solidFill>
              </a:rPr>
              <a:t>greater diagnostic delay </a:t>
            </a:r>
            <a:r>
              <a:rPr lang="en-US" sz="2200" dirty="0"/>
              <a:t>and </a:t>
            </a:r>
            <a:r>
              <a:rPr lang="en-US" sz="2200" dirty="0">
                <a:solidFill>
                  <a:srgbClr val="FF0000"/>
                </a:solidFill>
              </a:rPr>
              <a:t>earlier symptom presentation </a:t>
            </a:r>
            <a:r>
              <a:rPr lang="en-US" sz="2200" dirty="0"/>
              <a:t>(9.1 vs. 3.7 years, p &lt; 0.01)</a:t>
            </a:r>
          </a:p>
        </p:txBody>
      </p:sp>
    </p:spTree>
    <p:extLst>
      <p:ext uri="{BB962C8B-B14F-4D97-AF65-F5344CB8AC3E}">
        <p14:creationId xmlns:p14="http://schemas.microsoft.com/office/powerpoint/2010/main" val="914040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E0862-9FE0-ABB6-87B3-7A1E45000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Studies published on Indigenous Peoples of Canada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3097C-DF73-A7A0-C939-9E51667E9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Asthma</a:t>
            </a:r>
          </a:p>
          <a:p>
            <a:pPr lvl="1"/>
            <a:r>
              <a:rPr lang="en-US" dirty="0"/>
              <a:t>Smoking, housing, air quality and lack of access to expert medical care identified as contributors to burden of disease.</a:t>
            </a:r>
          </a:p>
          <a:p>
            <a:pPr lvl="1"/>
            <a:r>
              <a:rPr lang="en-US" dirty="0"/>
              <a:t>Higher prevalence of </a:t>
            </a:r>
            <a:r>
              <a:rPr lang="en-US" dirty="0">
                <a:solidFill>
                  <a:srgbClr val="FF0000"/>
                </a:solidFill>
              </a:rPr>
              <a:t>atopic dermatitis</a:t>
            </a:r>
            <a:r>
              <a:rPr lang="en-US" dirty="0"/>
              <a:t> (25% Inuit children vs. 14.3% non-Inuit children, p = 0.016).</a:t>
            </a:r>
          </a:p>
          <a:p>
            <a:r>
              <a:rPr lang="en-US" dirty="0"/>
              <a:t>Food allergy</a:t>
            </a:r>
          </a:p>
          <a:p>
            <a:pPr lvl="1"/>
            <a:r>
              <a:rPr lang="en-US" dirty="0"/>
              <a:t>Prevalence of food allergy comparable to the general population.  </a:t>
            </a:r>
          </a:p>
        </p:txBody>
      </p:sp>
    </p:spTree>
    <p:extLst>
      <p:ext uri="{BB962C8B-B14F-4D97-AF65-F5344CB8AC3E}">
        <p14:creationId xmlns:p14="http://schemas.microsoft.com/office/powerpoint/2010/main" val="2071675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6C9FD-B1CC-1F2E-9B36-960FA9404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Studies published on multiple racial/ethnic populations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AA646-83A4-E6CD-9AFD-A8A8792DB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Asthma</a:t>
            </a:r>
          </a:p>
          <a:p>
            <a:pPr lvl="1"/>
            <a:r>
              <a:rPr lang="en-US" dirty="0"/>
              <a:t>African American females had increased </a:t>
            </a:r>
            <a:r>
              <a:rPr lang="en-US" dirty="0">
                <a:solidFill>
                  <a:srgbClr val="FF0000"/>
                </a:solidFill>
              </a:rPr>
              <a:t>ED visits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inpatient admissions </a:t>
            </a:r>
            <a:r>
              <a:rPr lang="en-US" dirty="0"/>
              <a:t>for asthma exacerbations.</a:t>
            </a:r>
          </a:p>
          <a:p>
            <a:pPr lvl="1"/>
            <a:r>
              <a:rPr lang="en-US" dirty="0"/>
              <a:t>African American patients had </a:t>
            </a:r>
            <a:r>
              <a:rPr lang="en-US" dirty="0">
                <a:solidFill>
                  <a:srgbClr val="FF0000"/>
                </a:solidFill>
              </a:rPr>
              <a:t>higher daily ICS doses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increased overall cost of asthma care </a:t>
            </a:r>
            <a:r>
              <a:rPr lang="en-US" dirty="0"/>
              <a:t>compared to White patients.</a:t>
            </a:r>
          </a:p>
          <a:p>
            <a:pPr lvl="1"/>
            <a:r>
              <a:rPr lang="en-US" dirty="0"/>
              <a:t>Higher sensitization rates to </a:t>
            </a:r>
            <a:r>
              <a:rPr lang="en-US" dirty="0">
                <a:solidFill>
                  <a:srgbClr val="FF0000"/>
                </a:solidFill>
              </a:rPr>
              <a:t>indoor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allergens</a:t>
            </a:r>
            <a:r>
              <a:rPr lang="en-US" dirty="0"/>
              <a:t> vs. outdoor allergens:</a:t>
            </a:r>
          </a:p>
          <a:p>
            <a:pPr lvl="2"/>
            <a:r>
              <a:rPr lang="en-US" dirty="0"/>
              <a:t>Hispanic (58.5% vs. 27%)</a:t>
            </a:r>
          </a:p>
          <a:p>
            <a:pPr lvl="2"/>
            <a:r>
              <a:rPr lang="en-US" dirty="0"/>
              <a:t>African American (58.8% vs 31.6%)</a:t>
            </a:r>
          </a:p>
          <a:p>
            <a:pPr lvl="2"/>
            <a:r>
              <a:rPr lang="en-US" dirty="0"/>
              <a:t>Asthma associated with sensitization to indoor allergens in African American and Hispanic children.</a:t>
            </a:r>
          </a:p>
          <a:p>
            <a:r>
              <a:rPr lang="en-US" dirty="0"/>
              <a:t>Food allergy</a:t>
            </a:r>
          </a:p>
          <a:p>
            <a:pPr lvl="1"/>
            <a:r>
              <a:rPr lang="en-US" dirty="0"/>
              <a:t>Black and Hispanic children had higher odds of </a:t>
            </a:r>
            <a:r>
              <a:rPr lang="en-US" dirty="0">
                <a:solidFill>
                  <a:srgbClr val="FF0000"/>
                </a:solidFill>
              </a:rPr>
              <a:t>allergy to wheat, soy, corn, and fish </a:t>
            </a:r>
            <a:r>
              <a:rPr lang="en-US" dirty="0"/>
              <a:t>compared to White children.</a:t>
            </a:r>
          </a:p>
          <a:p>
            <a:pPr lvl="1"/>
            <a:r>
              <a:rPr lang="en-US" dirty="0"/>
              <a:t>Compared to White children, </a:t>
            </a:r>
            <a:r>
              <a:rPr lang="en-US" dirty="0">
                <a:solidFill>
                  <a:srgbClr val="FF0000"/>
                </a:solidFill>
              </a:rPr>
              <a:t>higher rates of anaphylaxis </a:t>
            </a:r>
            <a:r>
              <a:rPr lang="en-US" dirty="0"/>
              <a:t>were observed among African American children (OR 2.36, 95% CI 1.39-3.52) and Hispanic children (OR 2.80, 95% CI 1.70-4.64).</a:t>
            </a:r>
          </a:p>
          <a:p>
            <a:r>
              <a:rPr lang="en-US" dirty="0"/>
              <a:t>EoE</a:t>
            </a:r>
          </a:p>
          <a:p>
            <a:pPr lvl="1"/>
            <a:r>
              <a:rPr lang="en-US" dirty="0"/>
              <a:t>Compared with non-Black children, Black children were more likely to present with </a:t>
            </a:r>
            <a:r>
              <a:rPr lang="en-US" dirty="0">
                <a:solidFill>
                  <a:srgbClr val="FF0000"/>
                </a:solidFill>
              </a:rPr>
              <a:t>symptoms at a younger age</a:t>
            </a:r>
            <a:r>
              <a:rPr lang="en-US" dirty="0"/>
              <a:t>, but be older at the time of an EoE diagnosis (P &lt; .01).</a:t>
            </a:r>
          </a:p>
        </p:txBody>
      </p:sp>
    </p:spTree>
    <p:extLst>
      <p:ext uri="{BB962C8B-B14F-4D97-AF65-F5344CB8AC3E}">
        <p14:creationId xmlns:p14="http://schemas.microsoft.com/office/powerpoint/2010/main" val="1685757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817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Introduction</vt:lpstr>
      <vt:lpstr>Scoping Review vs. Systematic Review</vt:lpstr>
      <vt:lpstr>Search Strategy</vt:lpstr>
      <vt:lpstr>PowerPoint Presentation</vt:lpstr>
      <vt:lpstr>Results</vt:lpstr>
      <vt:lpstr>Studies published on Black or African American populations</vt:lpstr>
      <vt:lpstr>Studies published on Indigenous Peoples of Canada</vt:lpstr>
      <vt:lpstr>Studies published on multiple racial/ethnic populations</vt:lpstr>
      <vt:lpstr>Discussion</vt:lpstr>
    </vt:vector>
  </TitlesOfParts>
  <Company>Mayo Clinic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Wright, Benjamin L., M.D.</dc:creator>
  <cp:lastModifiedBy>Andrews, Rachel</cp:lastModifiedBy>
  <cp:revision>3</cp:revision>
  <dcterms:created xsi:type="dcterms:W3CDTF">2023-06-26T19:18:51Z</dcterms:created>
  <dcterms:modified xsi:type="dcterms:W3CDTF">2023-08-11T14:51:37Z</dcterms:modified>
</cp:coreProperties>
</file>