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654"/>
  </p:normalViewPr>
  <p:slideViewPr>
    <p:cSldViewPr snapToGrid="0">
      <p:cViewPr varScale="1">
        <p:scale>
          <a:sx n="110" d="100"/>
          <a:sy n="110" d="100"/>
        </p:scale>
        <p:origin x="36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85888C-999B-9140-B824-F7D24AD0F0A1}"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98978C-89C3-D442-B9F8-B8AFB02D7585}" type="slidenum">
              <a:rPr lang="en-US" smtClean="0"/>
              <a:t>‹#›</a:t>
            </a:fld>
            <a:endParaRPr lang="en-US"/>
          </a:p>
        </p:txBody>
      </p:sp>
    </p:spTree>
    <p:extLst>
      <p:ext uri="{BB962C8B-B14F-4D97-AF65-F5344CB8AC3E}">
        <p14:creationId xmlns:p14="http://schemas.microsoft.com/office/powerpoint/2010/main" val="863812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98978C-89C3-D442-B9F8-B8AFB02D7585}" type="slidenum">
              <a:rPr lang="en-US" smtClean="0"/>
              <a:t>13</a:t>
            </a:fld>
            <a:endParaRPr lang="en-US"/>
          </a:p>
        </p:txBody>
      </p:sp>
    </p:spTree>
    <p:extLst>
      <p:ext uri="{BB962C8B-B14F-4D97-AF65-F5344CB8AC3E}">
        <p14:creationId xmlns:p14="http://schemas.microsoft.com/office/powerpoint/2010/main" val="360006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7A033-00ED-F5CA-EA6F-7A1B174055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BCB0EB-3996-3C23-8000-9AB42BEC73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95DC39-C7F2-5568-7175-C202D1831445}"/>
              </a:ext>
            </a:extLst>
          </p:cNvPr>
          <p:cNvSpPr>
            <a:spLocks noGrp="1"/>
          </p:cNvSpPr>
          <p:nvPr>
            <p:ph type="dt" sz="half" idx="10"/>
          </p:nvPr>
        </p:nvSpPr>
        <p:spPr/>
        <p:txBody>
          <a:bodyPr/>
          <a:lstStyle/>
          <a:p>
            <a:fld id="{459C1548-AA60-CF41-911C-B818A614FC3B}" type="datetimeFigureOut">
              <a:rPr lang="en-US" smtClean="0"/>
              <a:t>8/11/2023</a:t>
            </a:fld>
            <a:endParaRPr lang="en-US"/>
          </a:p>
        </p:txBody>
      </p:sp>
      <p:sp>
        <p:nvSpPr>
          <p:cNvPr id="5" name="Footer Placeholder 4">
            <a:extLst>
              <a:ext uri="{FF2B5EF4-FFF2-40B4-BE49-F238E27FC236}">
                <a16:creationId xmlns:a16="http://schemas.microsoft.com/office/drawing/2014/main" id="{DDD023D6-36EB-DA2A-F0BB-21EBBD428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D63456-545A-A844-B5F7-397097C91C63}"/>
              </a:ext>
            </a:extLst>
          </p:cNvPr>
          <p:cNvSpPr>
            <a:spLocks noGrp="1"/>
          </p:cNvSpPr>
          <p:nvPr>
            <p:ph type="sldNum" sz="quarter" idx="12"/>
          </p:nvPr>
        </p:nvSpPr>
        <p:spPr/>
        <p:txBody>
          <a:bodyPr/>
          <a:lstStyle/>
          <a:p>
            <a:fld id="{D885004F-5056-3B49-BC6B-747503064139}" type="slidenum">
              <a:rPr lang="en-US" smtClean="0"/>
              <a:t>‹#›</a:t>
            </a:fld>
            <a:endParaRPr lang="en-US"/>
          </a:p>
        </p:txBody>
      </p:sp>
    </p:spTree>
    <p:extLst>
      <p:ext uri="{BB962C8B-B14F-4D97-AF65-F5344CB8AC3E}">
        <p14:creationId xmlns:p14="http://schemas.microsoft.com/office/powerpoint/2010/main" val="345689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AE6D3-5C77-14B7-D637-404E9E039A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790B01-F06D-0DB5-0788-F9887191DB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A81B18-781C-0720-D19A-A96DE394E78B}"/>
              </a:ext>
            </a:extLst>
          </p:cNvPr>
          <p:cNvSpPr>
            <a:spLocks noGrp="1"/>
          </p:cNvSpPr>
          <p:nvPr>
            <p:ph type="dt" sz="half" idx="10"/>
          </p:nvPr>
        </p:nvSpPr>
        <p:spPr/>
        <p:txBody>
          <a:bodyPr/>
          <a:lstStyle/>
          <a:p>
            <a:fld id="{459C1548-AA60-CF41-911C-B818A614FC3B}" type="datetimeFigureOut">
              <a:rPr lang="en-US" smtClean="0"/>
              <a:t>8/11/2023</a:t>
            </a:fld>
            <a:endParaRPr lang="en-US"/>
          </a:p>
        </p:txBody>
      </p:sp>
      <p:sp>
        <p:nvSpPr>
          <p:cNvPr id="5" name="Footer Placeholder 4">
            <a:extLst>
              <a:ext uri="{FF2B5EF4-FFF2-40B4-BE49-F238E27FC236}">
                <a16:creationId xmlns:a16="http://schemas.microsoft.com/office/drawing/2014/main" id="{D46B53FC-4EF5-4A3C-8FE6-B08AD14C9A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2008CE-0138-B2B6-EAF3-8906D18DED75}"/>
              </a:ext>
            </a:extLst>
          </p:cNvPr>
          <p:cNvSpPr>
            <a:spLocks noGrp="1"/>
          </p:cNvSpPr>
          <p:nvPr>
            <p:ph type="sldNum" sz="quarter" idx="12"/>
          </p:nvPr>
        </p:nvSpPr>
        <p:spPr/>
        <p:txBody>
          <a:bodyPr/>
          <a:lstStyle/>
          <a:p>
            <a:fld id="{D885004F-5056-3B49-BC6B-747503064139}" type="slidenum">
              <a:rPr lang="en-US" smtClean="0"/>
              <a:t>‹#›</a:t>
            </a:fld>
            <a:endParaRPr lang="en-US"/>
          </a:p>
        </p:txBody>
      </p:sp>
    </p:spTree>
    <p:extLst>
      <p:ext uri="{BB962C8B-B14F-4D97-AF65-F5344CB8AC3E}">
        <p14:creationId xmlns:p14="http://schemas.microsoft.com/office/powerpoint/2010/main" val="39943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4D3064-989A-3AE4-11D3-963CB5EEE4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2D7E4D-5F44-99EF-B45D-A0365193E7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004FEF-A1AD-70EC-EF81-52F470DB09EA}"/>
              </a:ext>
            </a:extLst>
          </p:cNvPr>
          <p:cNvSpPr>
            <a:spLocks noGrp="1"/>
          </p:cNvSpPr>
          <p:nvPr>
            <p:ph type="dt" sz="half" idx="10"/>
          </p:nvPr>
        </p:nvSpPr>
        <p:spPr/>
        <p:txBody>
          <a:bodyPr/>
          <a:lstStyle/>
          <a:p>
            <a:fld id="{459C1548-AA60-CF41-911C-B818A614FC3B}" type="datetimeFigureOut">
              <a:rPr lang="en-US" smtClean="0"/>
              <a:t>8/11/2023</a:t>
            </a:fld>
            <a:endParaRPr lang="en-US"/>
          </a:p>
        </p:txBody>
      </p:sp>
      <p:sp>
        <p:nvSpPr>
          <p:cNvPr id="5" name="Footer Placeholder 4">
            <a:extLst>
              <a:ext uri="{FF2B5EF4-FFF2-40B4-BE49-F238E27FC236}">
                <a16:creationId xmlns:a16="http://schemas.microsoft.com/office/drawing/2014/main" id="{4ADC8810-63B2-1504-1A8D-80F4931EBE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338CBC-573E-3B1C-D089-901A200C211E}"/>
              </a:ext>
            </a:extLst>
          </p:cNvPr>
          <p:cNvSpPr>
            <a:spLocks noGrp="1"/>
          </p:cNvSpPr>
          <p:nvPr>
            <p:ph type="sldNum" sz="quarter" idx="12"/>
          </p:nvPr>
        </p:nvSpPr>
        <p:spPr/>
        <p:txBody>
          <a:bodyPr/>
          <a:lstStyle/>
          <a:p>
            <a:fld id="{D885004F-5056-3B49-BC6B-747503064139}" type="slidenum">
              <a:rPr lang="en-US" smtClean="0"/>
              <a:t>‹#›</a:t>
            </a:fld>
            <a:endParaRPr lang="en-US"/>
          </a:p>
        </p:txBody>
      </p:sp>
    </p:spTree>
    <p:extLst>
      <p:ext uri="{BB962C8B-B14F-4D97-AF65-F5344CB8AC3E}">
        <p14:creationId xmlns:p14="http://schemas.microsoft.com/office/powerpoint/2010/main" val="3738338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D6C57-DC2C-FA8C-CD1C-7E18C5EBFC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8731AB-1086-BEAC-C597-4804CB74FB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F2021D-0343-AA21-C486-25AA53A439CA}"/>
              </a:ext>
            </a:extLst>
          </p:cNvPr>
          <p:cNvSpPr>
            <a:spLocks noGrp="1"/>
          </p:cNvSpPr>
          <p:nvPr>
            <p:ph type="dt" sz="half" idx="10"/>
          </p:nvPr>
        </p:nvSpPr>
        <p:spPr/>
        <p:txBody>
          <a:bodyPr/>
          <a:lstStyle/>
          <a:p>
            <a:fld id="{459C1548-AA60-CF41-911C-B818A614FC3B}" type="datetimeFigureOut">
              <a:rPr lang="en-US" smtClean="0"/>
              <a:t>8/11/2023</a:t>
            </a:fld>
            <a:endParaRPr lang="en-US"/>
          </a:p>
        </p:txBody>
      </p:sp>
      <p:sp>
        <p:nvSpPr>
          <p:cNvPr id="5" name="Footer Placeholder 4">
            <a:extLst>
              <a:ext uri="{FF2B5EF4-FFF2-40B4-BE49-F238E27FC236}">
                <a16:creationId xmlns:a16="http://schemas.microsoft.com/office/drawing/2014/main" id="{D88376A9-A182-6744-9F68-229CA293E2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01238D-3DDB-109D-32C5-0266DC15B78F}"/>
              </a:ext>
            </a:extLst>
          </p:cNvPr>
          <p:cNvSpPr>
            <a:spLocks noGrp="1"/>
          </p:cNvSpPr>
          <p:nvPr>
            <p:ph type="sldNum" sz="quarter" idx="12"/>
          </p:nvPr>
        </p:nvSpPr>
        <p:spPr/>
        <p:txBody>
          <a:bodyPr/>
          <a:lstStyle/>
          <a:p>
            <a:fld id="{D885004F-5056-3B49-BC6B-747503064139}" type="slidenum">
              <a:rPr lang="en-US" smtClean="0"/>
              <a:t>‹#›</a:t>
            </a:fld>
            <a:endParaRPr lang="en-US"/>
          </a:p>
        </p:txBody>
      </p:sp>
    </p:spTree>
    <p:extLst>
      <p:ext uri="{BB962C8B-B14F-4D97-AF65-F5344CB8AC3E}">
        <p14:creationId xmlns:p14="http://schemas.microsoft.com/office/powerpoint/2010/main" val="1503425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27098-0F19-4DDB-0223-0331DED028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013577-5B0F-EBEA-46D8-6D75DF291B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FF25E9-412D-3148-3DB1-4A0F054986C8}"/>
              </a:ext>
            </a:extLst>
          </p:cNvPr>
          <p:cNvSpPr>
            <a:spLocks noGrp="1"/>
          </p:cNvSpPr>
          <p:nvPr>
            <p:ph type="dt" sz="half" idx="10"/>
          </p:nvPr>
        </p:nvSpPr>
        <p:spPr/>
        <p:txBody>
          <a:bodyPr/>
          <a:lstStyle/>
          <a:p>
            <a:fld id="{459C1548-AA60-CF41-911C-B818A614FC3B}" type="datetimeFigureOut">
              <a:rPr lang="en-US" smtClean="0"/>
              <a:t>8/11/2023</a:t>
            </a:fld>
            <a:endParaRPr lang="en-US"/>
          </a:p>
        </p:txBody>
      </p:sp>
      <p:sp>
        <p:nvSpPr>
          <p:cNvPr id="5" name="Footer Placeholder 4">
            <a:extLst>
              <a:ext uri="{FF2B5EF4-FFF2-40B4-BE49-F238E27FC236}">
                <a16:creationId xmlns:a16="http://schemas.microsoft.com/office/drawing/2014/main" id="{5D650DDC-07C3-0155-9CED-F49BBFC92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D9BB3-721F-8293-1205-015A3842E1C4}"/>
              </a:ext>
            </a:extLst>
          </p:cNvPr>
          <p:cNvSpPr>
            <a:spLocks noGrp="1"/>
          </p:cNvSpPr>
          <p:nvPr>
            <p:ph type="sldNum" sz="quarter" idx="12"/>
          </p:nvPr>
        </p:nvSpPr>
        <p:spPr/>
        <p:txBody>
          <a:bodyPr/>
          <a:lstStyle/>
          <a:p>
            <a:fld id="{D885004F-5056-3B49-BC6B-747503064139}" type="slidenum">
              <a:rPr lang="en-US" smtClean="0"/>
              <a:t>‹#›</a:t>
            </a:fld>
            <a:endParaRPr lang="en-US"/>
          </a:p>
        </p:txBody>
      </p:sp>
    </p:spTree>
    <p:extLst>
      <p:ext uri="{BB962C8B-B14F-4D97-AF65-F5344CB8AC3E}">
        <p14:creationId xmlns:p14="http://schemas.microsoft.com/office/powerpoint/2010/main" val="711425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681E6-A4D6-3EDB-AACD-D2CCFE8583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CD8C12-60A5-62FE-589E-357AEE57A0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AF4654-7417-14EC-6066-691403F1F9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9A2B05-DC8C-6D42-6BAC-3AF56C1794FC}"/>
              </a:ext>
            </a:extLst>
          </p:cNvPr>
          <p:cNvSpPr>
            <a:spLocks noGrp="1"/>
          </p:cNvSpPr>
          <p:nvPr>
            <p:ph type="dt" sz="half" idx="10"/>
          </p:nvPr>
        </p:nvSpPr>
        <p:spPr/>
        <p:txBody>
          <a:bodyPr/>
          <a:lstStyle/>
          <a:p>
            <a:fld id="{459C1548-AA60-CF41-911C-B818A614FC3B}" type="datetimeFigureOut">
              <a:rPr lang="en-US" smtClean="0"/>
              <a:t>8/11/2023</a:t>
            </a:fld>
            <a:endParaRPr lang="en-US"/>
          </a:p>
        </p:txBody>
      </p:sp>
      <p:sp>
        <p:nvSpPr>
          <p:cNvPr id="6" name="Footer Placeholder 5">
            <a:extLst>
              <a:ext uri="{FF2B5EF4-FFF2-40B4-BE49-F238E27FC236}">
                <a16:creationId xmlns:a16="http://schemas.microsoft.com/office/drawing/2014/main" id="{923E5C92-8A2F-89A4-EB9B-EB9BB81206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1CE081-9914-5629-C262-90B946DF5038}"/>
              </a:ext>
            </a:extLst>
          </p:cNvPr>
          <p:cNvSpPr>
            <a:spLocks noGrp="1"/>
          </p:cNvSpPr>
          <p:nvPr>
            <p:ph type="sldNum" sz="quarter" idx="12"/>
          </p:nvPr>
        </p:nvSpPr>
        <p:spPr/>
        <p:txBody>
          <a:bodyPr/>
          <a:lstStyle/>
          <a:p>
            <a:fld id="{D885004F-5056-3B49-BC6B-747503064139}" type="slidenum">
              <a:rPr lang="en-US" smtClean="0"/>
              <a:t>‹#›</a:t>
            </a:fld>
            <a:endParaRPr lang="en-US"/>
          </a:p>
        </p:txBody>
      </p:sp>
    </p:spTree>
    <p:extLst>
      <p:ext uri="{BB962C8B-B14F-4D97-AF65-F5344CB8AC3E}">
        <p14:creationId xmlns:p14="http://schemas.microsoft.com/office/powerpoint/2010/main" val="3368343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B50FA-9844-B3C6-EE4C-06A628AC14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15C8DE-C081-3B14-480C-B6E4187FB2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31A211-348A-1B39-8134-897EB78050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DE14F4-0237-B49F-B0C2-73B5FFC10C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8D6190-94BC-18D2-0FB6-909DC305B4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D8249A-5C0B-2136-8B0C-79B7DB318659}"/>
              </a:ext>
            </a:extLst>
          </p:cNvPr>
          <p:cNvSpPr>
            <a:spLocks noGrp="1"/>
          </p:cNvSpPr>
          <p:nvPr>
            <p:ph type="dt" sz="half" idx="10"/>
          </p:nvPr>
        </p:nvSpPr>
        <p:spPr/>
        <p:txBody>
          <a:bodyPr/>
          <a:lstStyle/>
          <a:p>
            <a:fld id="{459C1548-AA60-CF41-911C-B818A614FC3B}" type="datetimeFigureOut">
              <a:rPr lang="en-US" smtClean="0"/>
              <a:t>8/11/2023</a:t>
            </a:fld>
            <a:endParaRPr lang="en-US"/>
          </a:p>
        </p:txBody>
      </p:sp>
      <p:sp>
        <p:nvSpPr>
          <p:cNvPr id="8" name="Footer Placeholder 7">
            <a:extLst>
              <a:ext uri="{FF2B5EF4-FFF2-40B4-BE49-F238E27FC236}">
                <a16:creationId xmlns:a16="http://schemas.microsoft.com/office/drawing/2014/main" id="{9AB018EB-DA57-2800-C5C7-4199340916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676BB3-EEE3-1A22-07E9-69234687F427}"/>
              </a:ext>
            </a:extLst>
          </p:cNvPr>
          <p:cNvSpPr>
            <a:spLocks noGrp="1"/>
          </p:cNvSpPr>
          <p:nvPr>
            <p:ph type="sldNum" sz="quarter" idx="12"/>
          </p:nvPr>
        </p:nvSpPr>
        <p:spPr/>
        <p:txBody>
          <a:bodyPr/>
          <a:lstStyle/>
          <a:p>
            <a:fld id="{D885004F-5056-3B49-BC6B-747503064139}" type="slidenum">
              <a:rPr lang="en-US" smtClean="0"/>
              <a:t>‹#›</a:t>
            </a:fld>
            <a:endParaRPr lang="en-US"/>
          </a:p>
        </p:txBody>
      </p:sp>
    </p:spTree>
    <p:extLst>
      <p:ext uri="{BB962C8B-B14F-4D97-AF65-F5344CB8AC3E}">
        <p14:creationId xmlns:p14="http://schemas.microsoft.com/office/powerpoint/2010/main" val="2665683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AAF6E-E55F-196C-C5E3-7200473E69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23B064-E5E8-D4E2-13DA-312AB563D42E}"/>
              </a:ext>
            </a:extLst>
          </p:cNvPr>
          <p:cNvSpPr>
            <a:spLocks noGrp="1"/>
          </p:cNvSpPr>
          <p:nvPr>
            <p:ph type="dt" sz="half" idx="10"/>
          </p:nvPr>
        </p:nvSpPr>
        <p:spPr/>
        <p:txBody>
          <a:bodyPr/>
          <a:lstStyle/>
          <a:p>
            <a:fld id="{459C1548-AA60-CF41-911C-B818A614FC3B}" type="datetimeFigureOut">
              <a:rPr lang="en-US" smtClean="0"/>
              <a:t>8/11/2023</a:t>
            </a:fld>
            <a:endParaRPr lang="en-US"/>
          </a:p>
        </p:txBody>
      </p:sp>
      <p:sp>
        <p:nvSpPr>
          <p:cNvPr id="4" name="Footer Placeholder 3">
            <a:extLst>
              <a:ext uri="{FF2B5EF4-FFF2-40B4-BE49-F238E27FC236}">
                <a16:creationId xmlns:a16="http://schemas.microsoft.com/office/drawing/2014/main" id="{A7DD1342-E7CB-76ED-2003-44986A513F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CAE01C-C7DB-37FF-107F-E9EA0813FA16}"/>
              </a:ext>
            </a:extLst>
          </p:cNvPr>
          <p:cNvSpPr>
            <a:spLocks noGrp="1"/>
          </p:cNvSpPr>
          <p:nvPr>
            <p:ph type="sldNum" sz="quarter" idx="12"/>
          </p:nvPr>
        </p:nvSpPr>
        <p:spPr/>
        <p:txBody>
          <a:bodyPr/>
          <a:lstStyle/>
          <a:p>
            <a:fld id="{D885004F-5056-3B49-BC6B-747503064139}" type="slidenum">
              <a:rPr lang="en-US" smtClean="0"/>
              <a:t>‹#›</a:t>
            </a:fld>
            <a:endParaRPr lang="en-US"/>
          </a:p>
        </p:txBody>
      </p:sp>
    </p:spTree>
    <p:extLst>
      <p:ext uri="{BB962C8B-B14F-4D97-AF65-F5344CB8AC3E}">
        <p14:creationId xmlns:p14="http://schemas.microsoft.com/office/powerpoint/2010/main" val="1825628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6F17A7-1E8D-B98E-A44A-17120B6576D0}"/>
              </a:ext>
            </a:extLst>
          </p:cNvPr>
          <p:cNvSpPr>
            <a:spLocks noGrp="1"/>
          </p:cNvSpPr>
          <p:nvPr>
            <p:ph type="dt" sz="half" idx="10"/>
          </p:nvPr>
        </p:nvSpPr>
        <p:spPr/>
        <p:txBody>
          <a:bodyPr/>
          <a:lstStyle/>
          <a:p>
            <a:fld id="{459C1548-AA60-CF41-911C-B818A614FC3B}" type="datetimeFigureOut">
              <a:rPr lang="en-US" smtClean="0"/>
              <a:t>8/11/2023</a:t>
            </a:fld>
            <a:endParaRPr lang="en-US"/>
          </a:p>
        </p:txBody>
      </p:sp>
      <p:sp>
        <p:nvSpPr>
          <p:cNvPr id="3" name="Footer Placeholder 2">
            <a:extLst>
              <a:ext uri="{FF2B5EF4-FFF2-40B4-BE49-F238E27FC236}">
                <a16:creationId xmlns:a16="http://schemas.microsoft.com/office/drawing/2014/main" id="{8D9CA268-0DAE-2F48-0982-47C09FE23E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82213C-F947-C20C-C7C2-CB39E075C1EB}"/>
              </a:ext>
            </a:extLst>
          </p:cNvPr>
          <p:cNvSpPr>
            <a:spLocks noGrp="1"/>
          </p:cNvSpPr>
          <p:nvPr>
            <p:ph type="sldNum" sz="quarter" idx="12"/>
          </p:nvPr>
        </p:nvSpPr>
        <p:spPr/>
        <p:txBody>
          <a:bodyPr/>
          <a:lstStyle/>
          <a:p>
            <a:fld id="{D885004F-5056-3B49-BC6B-747503064139}" type="slidenum">
              <a:rPr lang="en-US" smtClean="0"/>
              <a:t>‹#›</a:t>
            </a:fld>
            <a:endParaRPr lang="en-US"/>
          </a:p>
        </p:txBody>
      </p:sp>
    </p:spTree>
    <p:extLst>
      <p:ext uri="{BB962C8B-B14F-4D97-AF65-F5344CB8AC3E}">
        <p14:creationId xmlns:p14="http://schemas.microsoft.com/office/powerpoint/2010/main" val="3497471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C4AAB-F439-34B7-8704-32ED829150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BD7684-2116-47F6-D90A-E8A6043375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F3016F-B6B2-2DFF-FB50-D37655377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97B3A4-C379-7886-E336-BFF23B9CE7EF}"/>
              </a:ext>
            </a:extLst>
          </p:cNvPr>
          <p:cNvSpPr>
            <a:spLocks noGrp="1"/>
          </p:cNvSpPr>
          <p:nvPr>
            <p:ph type="dt" sz="half" idx="10"/>
          </p:nvPr>
        </p:nvSpPr>
        <p:spPr/>
        <p:txBody>
          <a:bodyPr/>
          <a:lstStyle/>
          <a:p>
            <a:fld id="{459C1548-AA60-CF41-911C-B818A614FC3B}" type="datetimeFigureOut">
              <a:rPr lang="en-US" smtClean="0"/>
              <a:t>8/11/2023</a:t>
            </a:fld>
            <a:endParaRPr lang="en-US"/>
          </a:p>
        </p:txBody>
      </p:sp>
      <p:sp>
        <p:nvSpPr>
          <p:cNvPr id="6" name="Footer Placeholder 5">
            <a:extLst>
              <a:ext uri="{FF2B5EF4-FFF2-40B4-BE49-F238E27FC236}">
                <a16:creationId xmlns:a16="http://schemas.microsoft.com/office/drawing/2014/main" id="{7366001F-89DC-B267-133C-5D14516CBF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9E766F-3D42-011E-53B0-F4B035DDC6A7}"/>
              </a:ext>
            </a:extLst>
          </p:cNvPr>
          <p:cNvSpPr>
            <a:spLocks noGrp="1"/>
          </p:cNvSpPr>
          <p:nvPr>
            <p:ph type="sldNum" sz="quarter" idx="12"/>
          </p:nvPr>
        </p:nvSpPr>
        <p:spPr/>
        <p:txBody>
          <a:bodyPr/>
          <a:lstStyle/>
          <a:p>
            <a:fld id="{D885004F-5056-3B49-BC6B-747503064139}" type="slidenum">
              <a:rPr lang="en-US" smtClean="0"/>
              <a:t>‹#›</a:t>
            </a:fld>
            <a:endParaRPr lang="en-US"/>
          </a:p>
        </p:txBody>
      </p:sp>
    </p:spTree>
    <p:extLst>
      <p:ext uri="{BB962C8B-B14F-4D97-AF65-F5344CB8AC3E}">
        <p14:creationId xmlns:p14="http://schemas.microsoft.com/office/powerpoint/2010/main" val="3093452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5DD5B-C57A-B880-0BF9-667BE39380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55896B-D068-7857-2A9C-2F17B20ADC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ED39CC-970B-67BA-E6D8-3A4886A90E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D85AF7-FEA9-91E1-D9EB-ABBBC657F0DE}"/>
              </a:ext>
            </a:extLst>
          </p:cNvPr>
          <p:cNvSpPr>
            <a:spLocks noGrp="1"/>
          </p:cNvSpPr>
          <p:nvPr>
            <p:ph type="dt" sz="half" idx="10"/>
          </p:nvPr>
        </p:nvSpPr>
        <p:spPr/>
        <p:txBody>
          <a:bodyPr/>
          <a:lstStyle/>
          <a:p>
            <a:fld id="{459C1548-AA60-CF41-911C-B818A614FC3B}" type="datetimeFigureOut">
              <a:rPr lang="en-US" smtClean="0"/>
              <a:t>8/11/2023</a:t>
            </a:fld>
            <a:endParaRPr lang="en-US"/>
          </a:p>
        </p:txBody>
      </p:sp>
      <p:sp>
        <p:nvSpPr>
          <p:cNvPr id="6" name="Footer Placeholder 5">
            <a:extLst>
              <a:ext uri="{FF2B5EF4-FFF2-40B4-BE49-F238E27FC236}">
                <a16:creationId xmlns:a16="http://schemas.microsoft.com/office/drawing/2014/main" id="{6DA29D8F-7E67-0CFE-E935-F964F2E65D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58B112-E3DF-F8F1-66BC-A23F280D2E2B}"/>
              </a:ext>
            </a:extLst>
          </p:cNvPr>
          <p:cNvSpPr>
            <a:spLocks noGrp="1"/>
          </p:cNvSpPr>
          <p:nvPr>
            <p:ph type="sldNum" sz="quarter" idx="12"/>
          </p:nvPr>
        </p:nvSpPr>
        <p:spPr/>
        <p:txBody>
          <a:bodyPr/>
          <a:lstStyle/>
          <a:p>
            <a:fld id="{D885004F-5056-3B49-BC6B-747503064139}" type="slidenum">
              <a:rPr lang="en-US" smtClean="0"/>
              <a:t>‹#›</a:t>
            </a:fld>
            <a:endParaRPr lang="en-US"/>
          </a:p>
        </p:txBody>
      </p:sp>
    </p:spTree>
    <p:extLst>
      <p:ext uri="{BB962C8B-B14F-4D97-AF65-F5344CB8AC3E}">
        <p14:creationId xmlns:p14="http://schemas.microsoft.com/office/powerpoint/2010/main" val="204036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96875F-8126-311C-9A2E-4FE8724E84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8EC54A-6FD0-E21D-5356-466D4107E1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7B8D0-230E-EBA0-7482-F970124BFC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9C1548-AA60-CF41-911C-B818A614FC3B}" type="datetimeFigureOut">
              <a:rPr lang="en-US" smtClean="0"/>
              <a:t>8/11/2023</a:t>
            </a:fld>
            <a:endParaRPr lang="en-US"/>
          </a:p>
        </p:txBody>
      </p:sp>
      <p:sp>
        <p:nvSpPr>
          <p:cNvPr id="5" name="Footer Placeholder 4">
            <a:extLst>
              <a:ext uri="{FF2B5EF4-FFF2-40B4-BE49-F238E27FC236}">
                <a16:creationId xmlns:a16="http://schemas.microsoft.com/office/drawing/2014/main" id="{0C3E59D1-21C0-67C4-289E-C67ECFD3A6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C3CAED-7FB8-83F9-1DDC-0F60FD6EAE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5004F-5056-3B49-BC6B-747503064139}" type="slidenum">
              <a:rPr lang="en-US" smtClean="0"/>
              <a:t>‹#›</a:t>
            </a:fld>
            <a:endParaRPr lang="en-US"/>
          </a:p>
        </p:txBody>
      </p:sp>
    </p:spTree>
    <p:extLst>
      <p:ext uri="{BB962C8B-B14F-4D97-AF65-F5344CB8AC3E}">
        <p14:creationId xmlns:p14="http://schemas.microsoft.com/office/powerpoint/2010/main" val="3661604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95B83F-A01A-A075-80CE-7D73EBCC1318}"/>
              </a:ext>
            </a:extLst>
          </p:cNvPr>
          <p:cNvPicPr>
            <a:picLocks noChangeAspect="1"/>
          </p:cNvPicPr>
          <p:nvPr/>
        </p:nvPicPr>
        <p:blipFill>
          <a:blip r:embed="rId2"/>
          <a:stretch>
            <a:fillRect/>
          </a:stretch>
        </p:blipFill>
        <p:spPr>
          <a:xfrm>
            <a:off x="7002461" y="3361091"/>
            <a:ext cx="4127500" cy="406400"/>
          </a:xfrm>
          <a:prstGeom prst="rect">
            <a:avLst/>
          </a:prstGeom>
        </p:spPr>
      </p:pic>
      <p:sp>
        <p:nvSpPr>
          <p:cNvPr id="3" name="Subtitle 2">
            <a:extLst>
              <a:ext uri="{FF2B5EF4-FFF2-40B4-BE49-F238E27FC236}">
                <a16:creationId xmlns:a16="http://schemas.microsoft.com/office/drawing/2014/main" id="{6B9018D7-2551-6C12-9A79-77FEB1A01ED2}"/>
              </a:ext>
            </a:extLst>
          </p:cNvPr>
          <p:cNvSpPr>
            <a:spLocks noGrp="1"/>
          </p:cNvSpPr>
          <p:nvPr>
            <p:ph type="subTitle" idx="1"/>
          </p:nvPr>
        </p:nvSpPr>
        <p:spPr>
          <a:xfrm>
            <a:off x="1524000" y="4430713"/>
            <a:ext cx="9144000" cy="1655762"/>
          </a:xfrm>
        </p:spPr>
        <p:txBody>
          <a:bodyPr/>
          <a:lstStyle/>
          <a:p>
            <a:r>
              <a:rPr lang="en-US" dirty="0"/>
              <a:t>CEGIR Diversity Presentation</a:t>
            </a:r>
          </a:p>
          <a:p>
            <a:r>
              <a:rPr lang="en-US" dirty="0"/>
              <a:t>March 22, 2023</a:t>
            </a:r>
          </a:p>
          <a:p>
            <a:r>
              <a:rPr lang="en-US" dirty="0"/>
              <a:t>Pooja Mehta MD, MSCS</a:t>
            </a:r>
          </a:p>
          <a:p>
            <a:endParaRPr lang="en-US" dirty="0"/>
          </a:p>
        </p:txBody>
      </p:sp>
      <p:pic>
        <p:nvPicPr>
          <p:cNvPr id="4" name="Picture 3">
            <a:extLst>
              <a:ext uri="{FF2B5EF4-FFF2-40B4-BE49-F238E27FC236}">
                <a16:creationId xmlns:a16="http://schemas.microsoft.com/office/drawing/2014/main" id="{5BE9C81A-BBAC-B0AD-E230-5D1502164CEA}"/>
              </a:ext>
            </a:extLst>
          </p:cNvPr>
          <p:cNvPicPr>
            <a:picLocks noChangeAspect="1"/>
          </p:cNvPicPr>
          <p:nvPr/>
        </p:nvPicPr>
        <p:blipFill>
          <a:blip r:embed="rId3"/>
          <a:stretch>
            <a:fillRect/>
          </a:stretch>
        </p:blipFill>
        <p:spPr>
          <a:xfrm>
            <a:off x="1181099" y="281488"/>
            <a:ext cx="9820275" cy="3079603"/>
          </a:xfrm>
          <a:prstGeom prst="rect">
            <a:avLst/>
          </a:prstGeom>
        </p:spPr>
      </p:pic>
    </p:spTree>
    <p:extLst>
      <p:ext uri="{BB962C8B-B14F-4D97-AF65-F5344CB8AC3E}">
        <p14:creationId xmlns:p14="http://schemas.microsoft.com/office/powerpoint/2010/main" val="3941139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256CB5-37A1-B668-CE76-110AB8DEC271}"/>
              </a:ext>
            </a:extLst>
          </p:cNvPr>
          <p:cNvPicPr>
            <a:picLocks noChangeAspect="1"/>
          </p:cNvPicPr>
          <p:nvPr/>
        </p:nvPicPr>
        <p:blipFill>
          <a:blip r:embed="rId2"/>
          <a:stretch>
            <a:fillRect/>
          </a:stretch>
        </p:blipFill>
        <p:spPr>
          <a:xfrm>
            <a:off x="321624" y="414339"/>
            <a:ext cx="11548752" cy="3871912"/>
          </a:xfrm>
          <a:prstGeom prst="rect">
            <a:avLst/>
          </a:prstGeom>
          <a:ln>
            <a:noFill/>
          </a:ln>
        </p:spPr>
      </p:pic>
      <p:sp>
        <p:nvSpPr>
          <p:cNvPr id="3" name="Rectangle 2">
            <a:extLst>
              <a:ext uri="{FF2B5EF4-FFF2-40B4-BE49-F238E27FC236}">
                <a16:creationId xmlns:a16="http://schemas.microsoft.com/office/drawing/2014/main" id="{09D0EE9A-E47E-2EB9-4E31-467356CA9FFB}"/>
              </a:ext>
            </a:extLst>
          </p:cNvPr>
          <p:cNvSpPr/>
          <p:nvPr/>
        </p:nvSpPr>
        <p:spPr>
          <a:xfrm>
            <a:off x="321624" y="2421924"/>
            <a:ext cx="11379839" cy="22126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FD42B9B-BCE8-67AB-F336-0423870DAD6A}"/>
              </a:ext>
            </a:extLst>
          </p:cNvPr>
          <p:cNvSpPr/>
          <p:nvPr/>
        </p:nvSpPr>
        <p:spPr>
          <a:xfrm>
            <a:off x="316856" y="2617188"/>
            <a:ext cx="11379839" cy="22126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90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F05B95-63B4-A4EC-2600-2EA250B2D740}"/>
              </a:ext>
            </a:extLst>
          </p:cNvPr>
          <p:cNvPicPr>
            <a:picLocks noChangeAspect="1"/>
          </p:cNvPicPr>
          <p:nvPr/>
        </p:nvPicPr>
        <p:blipFill>
          <a:blip r:embed="rId2"/>
          <a:stretch>
            <a:fillRect/>
          </a:stretch>
        </p:blipFill>
        <p:spPr>
          <a:xfrm>
            <a:off x="1270456" y="587385"/>
            <a:ext cx="9545182" cy="5856535"/>
          </a:xfrm>
          <a:prstGeom prst="rect">
            <a:avLst/>
          </a:prstGeom>
        </p:spPr>
      </p:pic>
    </p:spTree>
    <p:extLst>
      <p:ext uri="{BB962C8B-B14F-4D97-AF65-F5344CB8AC3E}">
        <p14:creationId xmlns:p14="http://schemas.microsoft.com/office/powerpoint/2010/main" val="3834060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5D91-8835-B049-D391-CF8D0493CFA3}"/>
              </a:ext>
            </a:extLst>
          </p:cNvPr>
          <p:cNvSpPr>
            <a:spLocks noGrp="1"/>
          </p:cNvSpPr>
          <p:nvPr>
            <p:ph type="title"/>
          </p:nvPr>
        </p:nvSpPr>
        <p:spPr/>
        <p:txBody>
          <a:bodyPr/>
          <a:lstStyle/>
          <a:p>
            <a:r>
              <a:rPr lang="en-US" b="1" dirty="0"/>
              <a:t>Other factors relevant to adherence</a:t>
            </a:r>
          </a:p>
        </p:txBody>
      </p:sp>
      <p:sp>
        <p:nvSpPr>
          <p:cNvPr id="3" name="Content Placeholder 2">
            <a:extLst>
              <a:ext uri="{FF2B5EF4-FFF2-40B4-BE49-F238E27FC236}">
                <a16:creationId xmlns:a16="http://schemas.microsoft.com/office/drawing/2014/main" id="{497B0E0D-491A-89F4-208C-4FDAF213BD0C}"/>
              </a:ext>
            </a:extLst>
          </p:cNvPr>
          <p:cNvSpPr>
            <a:spLocks noGrp="1"/>
          </p:cNvSpPr>
          <p:nvPr>
            <p:ph idx="1"/>
          </p:nvPr>
        </p:nvSpPr>
        <p:spPr>
          <a:xfrm>
            <a:off x="571500" y="1514475"/>
            <a:ext cx="10782300" cy="4662488"/>
          </a:xfrm>
        </p:spPr>
        <p:txBody>
          <a:bodyPr/>
          <a:lstStyle/>
          <a:p>
            <a:r>
              <a:rPr lang="en-US" dirty="0"/>
              <a:t>Many studies have found that patients from marginalized communities have greater negative beliefs regarding medications and less trust in medicine based on the complex interrelationship between social conditions and historical experiences.</a:t>
            </a:r>
          </a:p>
          <a:p>
            <a:r>
              <a:rPr lang="en-US" dirty="0"/>
              <a:t>Patient-Physician interaction including negative effects of implicit bias and positive effects of race concordance of prescribing physician</a:t>
            </a:r>
          </a:p>
          <a:p>
            <a:r>
              <a:rPr lang="en-US" dirty="0"/>
              <a:t>Higher rates of poverty experienced Black and Hispanic patients due to systematic inequalities over decades. </a:t>
            </a:r>
          </a:p>
        </p:txBody>
      </p:sp>
      <p:sp>
        <p:nvSpPr>
          <p:cNvPr id="4" name="TextBox 3">
            <a:extLst>
              <a:ext uri="{FF2B5EF4-FFF2-40B4-BE49-F238E27FC236}">
                <a16:creationId xmlns:a16="http://schemas.microsoft.com/office/drawing/2014/main" id="{64742391-6870-EC71-2D47-E010654D541C}"/>
              </a:ext>
            </a:extLst>
          </p:cNvPr>
          <p:cNvSpPr txBox="1"/>
          <p:nvPr/>
        </p:nvSpPr>
        <p:spPr>
          <a:xfrm>
            <a:off x="6672264" y="6011386"/>
            <a:ext cx="5329238" cy="738664"/>
          </a:xfrm>
          <a:prstGeom prst="rect">
            <a:avLst/>
          </a:prstGeom>
          <a:noFill/>
        </p:spPr>
        <p:txBody>
          <a:bodyPr wrap="square" rtlCol="0">
            <a:spAutoFit/>
          </a:bodyPr>
          <a:lstStyle/>
          <a:p>
            <a:pPr marL="342900" indent="-342900">
              <a:buAutoNum type="arabicPeriod"/>
            </a:pPr>
            <a:r>
              <a:rPr lang="en-US" sz="1400" dirty="0"/>
              <a:t>Shavers VL, Lynch CF, Burmeister L, Annals of Epidemiology, 2002</a:t>
            </a:r>
          </a:p>
          <a:p>
            <a:pPr marL="342900" indent="-342900">
              <a:buAutoNum type="arabicPeriod"/>
            </a:pPr>
            <a:r>
              <a:rPr lang="en-US" sz="1400" dirty="0"/>
              <a:t>Shen MJ et al. J </a:t>
            </a:r>
            <a:r>
              <a:rPr lang="en-US" sz="1400" dirty="0" err="1"/>
              <a:t>Tacial</a:t>
            </a:r>
            <a:r>
              <a:rPr lang="en-US" sz="1400" dirty="0"/>
              <a:t> </a:t>
            </a:r>
            <a:r>
              <a:rPr lang="en-US" sz="1400" dirty="0" err="1"/>
              <a:t>Ethn</a:t>
            </a:r>
            <a:r>
              <a:rPr lang="en-US" sz="1400" dirty="0"/>
              <a:t> Health Disparities. 2018 </a:t>
            </a:r>
          </a:p>
          <a:p>
            <a:pPr marL="342900" indent="-342900">
              <a:buAutoNum type="arabicPeriod"/>
            </a:pPr>
            <a:r>
              <a:rPr lang="en-US" sz="1400" dirty="0"/>
              <a:t>McQuaid EL. Annals of Allergy, Asthma, &amp; Immunology. 2018. </a:t>
            </a:r>
          </a:p>
        </p:txBody>
      </p:sp>
    </p:spTree>
    <p:extLst>
      <p:ext uri="{BB962C8B-B14F-4D97-AF65-F5344CB8AC3E}">
        <p14:creationId xmlns:p14="http://schemas.microsoft.com/office/powerpoint/2010/main" val="324826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E3BF-4805-5F90-749C-A79D49982737}"/>
              </a:ext>
            </a:extLst>
          </p:cNvPr>
          <p:cNvSpPr>
            <a:spLocks noGrp="1"/>
          </p:cNvSpPr>
          <p:nvPr>
            <p:ph type="title"/>
          </p:nvPr>
        </p:nvSpPr>
        <p:spPr>
          <a:xfrm>
            <a:off x="314325" y="414338"/>
            <a:ext cx="11039475" cy="1276350"/>
          </a:xfrm>
        </p:spPr>
        <p:txBody>
          <a:bodyPr/>
          <a:lstStyle/>
          <a:p>
            <a:r>
              <a:rPr lang="en-US" b="1" dirty="0"/>
              <a:t>Where do we go from here?</a:t>
            </a:r>
          </a:p>
        </p:txBody>
      </p:sp>
      <p:sp>
        <p:nvSpPr>
          <p:cNvPr id="3" name="Content Placeholder 2">
            <a:extLst>
              <a:ext uri="{FF2B5EF4-FFF2-40B4-BE49-F238E27FC236}">
                <a16:creationId xmlns:a16="http://schemas.microsoft.com/office/drawing/2014/main" id="{DB4113F9-02F0-BE56-7D5C-E570859009FE}"/>
              </a:ext>
            </a:extLst>
          </p:cNvPr>
          <p:cNvSpPr>
            <a:spLocks noGrp="1"/>
          </p:cNvSpPr>
          <p:nvPr>
            <p:ph idx="1"/>
          </p:nvPr>
        </p:nvSpPr>
        <p:spPr>
          <a:xfrm>
            <a:off x="314326" y="1800225"/>
            <a:ext cx="4300538" cy="4376738"/>
          </a:xfrm>
        </p:spPr>
        <p:txBody>
          <a:bodyPr/>
          <a:lstStyle/>
          <a:p>
            <a:r>
              <a:rPr lang="en-US" b="1" dirty="0"/>
              <a:t>Take home point: </a:t>
            </a:r>
            <a:r>
              <a:rPr lang="en-US" dirty="0"/>
              <a:t>when addressing medication adherence, its important to know that it is incredibly intertwined with other social determinants of health and disparities experienced by marginalized communities</a:t>
            </a:r>
          </a:p>
        </p:txBody>
      </p:sp>
      <p:pic>
        <p:nvPicPr>
          <p:cNvPr id="4" name="Picture 3">
            <a:extLst>
              <a:ext uri="{FF2B5EF4-FFF2-40B4-BE49-F238E27FC236}">
                <a16:creationId xmlns:a16="http://schemas.microsoft.com/office/drawing/2014/main" id="{8F78D416-3E96-C82E-EAF9-ED6FCC9F8A0B}"/>
              </a:ext>
            </a:extLst>
          </p:cNvPr>
          <p:cNvPicPr>
            <a:picLocks noChangeAspect="1"/>
          </p:cNvPicPr>
          <p:nvPr/>
        </p:nvPicPr>
        <p:blipFill>
          <a:blip r:embed="rId3"/>
          <a:stretch>
            <a:fillRect/>
          </a:stretch>
        </p:blipFill>
        <p:spPr>
          <a:xfrm>
            <a:off x="4278311" y="1714499"/>
            <a:ext cx="7839499" cy="3700463"/>
          </a:xfrm>
          <a:prstGeom prst="rect">
            <a:avLst/>
          </a:prstGeom>
        </p:spPr>
      </p:pic>
      <p:sp>
        <p:nvSpPr>
          <p:cNvPr id="5" name="TextBox 4">
            <a:extLst>
              <a:ext uri="{FF2B5EF4-FFF2-40B4-BE49-F238E27FC236}">
                <a16:creationId xmlns:a16="http://schemas.microsoft.com/office/drawing/2014/main" id="{377157D3-8F15-67EA-D16D-40C0A8C77834}"/>
              </a:ext>
            </a:extLst>
          </p:cNvPr>
          <p:cNvSpPr txBox="1"/>
          <p:nvPr/>
        </p:nvSpPr>
        <p:spPr>
          <a:xfrm>
            <a:off x="7562850" y="6344662"/>
            <a:ext cx="4629150" cy="584775"/>
          </a:xfrm>
          <a:prstGeom prst="rect">
            <a:avLst/>
          </a:prstGeom>
          <a:noFill/>
        </p:spPr>
        <p:txBody>
          <a:bodyPr wrap="square" rtlCol="0">
            <a:spAutoFit/>
          </a:bodyPr>
          <a:lstStyle/>
          <a:p>
            <a:r>
              <a:rPr lang="en-US" sz="1400" dirty="0"/>
              <a:t>McQuaid EL. Annals of Allergy, Asthma, &amp; Immunology. 2018. </a:t>
            </a:r>
          </a:p>
          <a:p>
            <a:endParaRPr lang="en-US" dirty="0"/>
          </a:p>
        </p:txBody>
      </p:sp>
    </p:spTree>
    <p:extLst>
      <p:ext uri="{BB962C8B-B14F-4D97-AF65-F5344CB8AC3E}">
        <p14:creationId xmlns:p14="http://schemas.microsoft.com/office/powerpoint/2010/main" val="304883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3FECF-8C21-B12B-6FD9-C43EF93A2C0E}"/>
              </a:ext>
            </a:extLst>
          </p:cNvPr>
          <p:cNvSpPr>
            <a:spLocks noGrp="1"/>
          </p:cNvSpPr>
          <p:nvPr>
            <p:ph type="title"/>
          </p:nvPr>
        </p:nvSpPr>
        <p:spPr/>
        <p:txBody>
          <a:bodyPr/>
          <a:lstStyle/>
          <a:p>
            <a:r>
              <a:rPr lang="en-US" b="1" dirty="0"/>
              <a:t>Methods</a:t>
            </a:r>
          </a:p>
        </p:txBody>
      </p:sp>
      <p:sp>
        <p:nvSpPr>
          <p:cNvPr id="3" name="Content Placeholder 2">
            <a:extLst>
              <a:ext uri="{FF2B5EF4-FFF2-40B4-BE49-F238E27FC236}">
                <a16:creationId xmlns:a16="http://schemas.microsoft.com/office/drawing/2014/main" id="{6E8D4C19-79CD-5AA8-495E-0AA74188BB6A}"/>
              </a:ext>
            </a:extLst>
          </p:cNvPr>
          <p:cNvSpPr>
            <a:spLocks noGrp="1"/>
          </p:cNvSpPr>
          <p:nvPr>
            <p:ph idx="1"/>
          </p:nvPr>
        </p:nvSpPr>
        <p:spPr/>
        <p:txBody>
          <a:bodyPr>
            <a:normAutofit/>
          </a:bodyPr>
          <a:lstStyle/>
          <a:p>
            <a:r>
              <a:rPr lang="en-US" sz="3200" dirty="0"/>
              <a:t>Selected Black children with </a:t>
            </a:r>
            <a:r>
              <a:rPr lang="en-US" sz="3200" dirty="0" err="1"/>
              <a:t>EoE</a:t>
            </a:r>
            <a:r>
              <a:rPr lang="en-US" sz="3200" dirty="0"/>
              <a:t> aged 1-17 years old seen in 2 urban clinics from 2010-2018</a:t>
            </a:r>
          </a:p>
          <a:p>
            <a:r>
              <a:rPr lang="en-US" sz="3200" dirty="0"/>
              <a:t>Age/sex matched Non-Black children with </a:t>
            </a:r>
            <a:r>
              <a:rPr lang="en-US" sz="3200" dirty="0" err="1"/>
              <a:t>EoE</a:t>
            </a:r>
            <a:r>
              <a:rPr lang="en-US" sz="3200" dirty="0"/>
              <a:t> during the same time period and retrospectively compared clinical features and outcomes</a:t>
            </a:r>
          </a:p>
        </p:txBody>
      </p:sp>
    </p:spTree>
    <p:extLst>
      <p:ext uri="{BB962C8B-B14F-4D97-AF65-F5344CB8AC3E}">
        <p14:creationId xmlns:p14="http://schemas.microsoft.com/office/powerpoint/2010/main" val="465332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38EF55-DD4B-C6CB-D8F6-8AF35D8ABE7D}"/>
              </a:ext>
            </a:extLst>
          </p:cNvPr>
          <p:cNvPicPr>
            <a:picLocks noChangeAspect="1"/>
          </p:cNvPicPr>
          <p:nvPr/>
        </p:nvPicPr>
        <p:blipFill>
          <a:blip r:embed="rId2"/>
          <a:stretch>
            <a:fillRect/>
          </a:stretch>
        </p:blipFill>
        <p:spPr>
          <a:xfrm>
            <a:off x="1209675" y="142934"/>
            <a:ext cx="9334500" cy="6572132"/>
          </a:xfrm>
          <a:prstGeom prst="rect">
            <a:avLst/>
          </a:prstGeom>
        </p:spPr>
      </p:pic>
      <p:sp>
        <p:nvSpPr>
          <p:cNvPr id="3" name="Rectangle 2">
            <a:extLst>
              <a:ext uri="{FF2B5EF4-FFF2-40B4-BE49-F238E27FC236}">
                <a16:creationId xmlns:a16="http://schemas.microsoft.com/office/drawing/2014/main" id="{A4D11853-2BFC-C6F2-8961-0B045E8FECA7}"/>
              </a:ext>
            </a:extLst>
          </p:cNvPr>
          <p:cNvSpPr/>
          <p:nvPr/>
        </p:nvSpPr>
        <p:spPr>
          <a:xfrm>
            <a:off x="1209675" y="1285875"/>
            <a:ext cx="9577388" cy="342900"/>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9F773B5-3AD0-6659-E209-121CF84CA8B9}"/>
              </a:ext>
            </a:extLst>
          </p:cNvPr>
          <p:cNvSpPr/>
          <p:nvPr/>
        </p:nvSpPr>
        <p:spPr>
          <a:xfrm>
            <a:off x="1190619" y="2343150"/>
            <a:ext cx="9577388" cy="1085850"/>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FC4ABD6-130D-189B-DC84-1B621410192E}"/>
              </a:ext>
            </a:extLst>
          </p:cNvPr>
          <p:cNvSpPr/>
          <p:nvPr/>
        </p:nvSpPr>
        <p:spPr>
          <a:xfrm>
            <a:off x="1190619" y="3828991"/>
            <a:ext cx="9577388" cy="314384"/>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95F86CB-7304-EB90-2F9F-A0B242D34C78}"/>
              </a:ext>
            </a:extLst>
          </p:cNvPr>
          <p:cNvSpPr/>
          <p:nvPr/>
        </p:nvSpPr>
        <p:spPr>
          <a:xfrm>
            <a:off x="1157275" y="4610047"/>
            <a:ext cx="9577388" cy="314384"/>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6E756CA-3118-A061-D4D1-EF4059E8EFD9}"/>
              </a:ext>
            </a:extLst>
          </p:cNvPr>
          <p:cNvSpPr/>
          <p:nvPr/>
        </p:nvSpPr>
        <p:spPr>
          <a:xfrm>
            <a:off x="1185851" y="5438782"/>
            <a:ext cx="9601212" cy="1276283"/>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564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7AA7D3-CC01-928B-44C8-FB4DAC24E833}"/>
              </a:ext>
            </a:extLst>
          </p:cNvPr>
          <p:cNvPicPr>
            <a:picLocks noChangeAspect="1"/>
          </p:cNvPicPr>
          <p:nvPr/>
        </p:nvPicPr>
        <p:blipFill>
          <a:blip r:embed="rId2"/>
          <a:stretch>
            <a:fillRect/>
          </a:stretch>
        </p:blipFill>
        <p:spPr>
          <a:xfrm>
            <a:off x="935078" y="308090"/>
            <a:ext cx="10675898" cy="998369"/>
          </a:xfrm>
          <a:prstGeom prst="rect">
            <a:avLst/>
          </a:prstGeom>
        </p:spPr>
      </p:pic>
      <p:pic>
        <p:nvPicPr>
          <p:cNvPr id="3" name="Picture 2">
            <a:extLst>
              <a:ext uri="{FF2B5EF4-FFF2-40B4-BE49-F238E27FC236}">
                <a16:creationId xmlns:a16="http://schemas.microsoft.com/office/drawing/2014/main" id="{71A21421-F791-9A41-4756-A395E136D003}"/>
              </a:ext>
            </a:extLst>
          </p:cNvPr>
          <p:cNvPicPr>
            <a:picLocks noChangeAspect="1"/>
          </p:cNvPicPr>
          <p:nvPr/>
        </p:nvPicPr>
        <p:blipFill>
          <a:blip r:embed="rId3"/>
          <a:stretch>
            <a:fillRect/>
          </a:stretch>
        </p:blipFill>
        <p:spPr>
          <a:xfrm>
            <a:off x="663615" y="1514475"/>
            <a:ext cx="11319712" cy="4692535"/>
          </a:xfrm>
          <a:prstGeom prst="rect">
            <a:avLst/>
          </a:prstGeom>
        </p:spPr>
      </p:pic>
      <p:sp>
        <p:nvSpPr>
          <p:cNvPr id="4" name="Rectangle 3">
            <a:extLst>
              <a:ext uri="{FF2B5EF4-FFF2-40B4-BE49-F238E27FC236}">
                <a16:creationId xmlns:a16="http://schemas.microsoft.com/office/drawing/2014/main" id="{22416E2E-2F3E-9609-B991-B10FBE13E14C}"/>
              </a:ext>
            </a:extLst>
          </p:cNvPr>
          <p:cNvSpPr/>
          <p:nvPr/>
        </p:nvSpPr>
        <p:spPr>
          <a:xfrm>
            <a:off x="935077" y="2114490"/>
            <a:ext cx="10923547" cy="342959"/>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56F7A7A-5CBF-B6A3-8955-ADDA4864332B}"/>
              </a:ext>
            </a:extLst>
          </p:cNvPr>
          <p:cNvSpPr/>
          <p:nvPr/>
        </p:nvSpPr>
        <p:spPr>
          <a:xfrm>
            <a:off x="935076" y="2714505"/>
            <a:ext cx="10923547" cy="342959"/>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608D0F1-474A-F46E-26D1-7EA78C9AAE6D}"/>
              </a:ext>
            </a:extLst>
          </p:cNvPr>
          <p:cNvSpPr/>
          <p:nvPr/>
        </p:nvSpPr>
        <p:spPr>
          <a:xfrm>
            <a:off x="944598" y="5495873"/>
            <a:ext cx="10923547" cy="342959"/>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07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E7BE2-4E7A-804F-8D75-E361B24AE482}"/>
              </a:ext>
            </a:extLst>
          </p:cNvPr>
          <p:cNvSpPr>
            <a:spLocks noGrp="1"/>
          </p:cNvSpPr>
          <p:nvPr>
            <p:ph type="title"/>
          </p:nvPr>
        </p:nvSpPr>
        <p:spPr/>
        <p:txBody>
          <a:bodyPr/>
          <a:lstStyle/>
          <a:p>
            <a:r>
              <a:rPr lang="en-US" dirty="0"/>
              <a:t>Authors conclusions</a:t>
            </a:r>
          </a:p>
        </p:txBody>
      </p:sp>
      <p:sp>
        <p:nvSpPr>
          <p:cNvPr id="3" name="Content Placeholder 2">
            <a:extLst>
              <a:ext uri="{FF2B5EF4-FFF2-40B4-BE49-F238E27FC236}">
                <a16:creationId xmlns:a16="http://schemas.microsoft.com/office/drawing/2014/main" id="{D86C784C-E5B9-B205-2E4A-7F3944E196EF}"/>
              </a:ext>
            </a:extLst>
          </p:cNvPr>
          <p:cNvSpPr>
            <a:spLocks noGrp="1"/>
          </p:cNvSpPr>
          <p:nvPr>
            <p:ph idx="1"/>
          </p:nvPr>
        </p:nvSpPr>
        <p:spPr/>
        <p:txBody>
          <a:bodyPr/>
          <a:lstStyle/>
          <a:p>
            <a:r>
              <a:rPr lang="en-US" dirty="0">
                <a:effectLst/>
              </a:rPr>
              <a:t>“Overall, there were some important differences between our two cohorts, suggesting black patients may present with more severe symptoms or have issues with access to care.”</a:t>
            </a:r>
          </a:p>
          <a:p>
            <a:pPr marL="0" indent="0">
              <a:buNone/>
            </a:pPr>
            <a:endParaRPr lang="en-US" dirty="0"/>
          </a:p>
          <a:p>
            <a:r>
              <a:rPr lang="en-US" dirty="0"/>
              <a:t>“Medication nonadherence was greater in our black cohort.”</a:t>
            </a:r>
          </a:p>
        </p:txBody>
      </p:sp>
    </p:spTree>
    <p:extLst>
      <p:ext uri="{BB962C8B-B14F-4D97-AF65-F5344CB8AC3E}">
        <p14:creationId xmlns:p14="http://schemas.microsoft.com/office/powerpoint/2010/main" val="2347300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E155-76BE-72D1-1857-BC50EF1D4937}"/>
              </a:ext>
            </a:extLst>
          </p:cNvPr>
          <p:cNvSpPr>
            <a:spLocks noGrp="1"/>
          </p:cNvSpPr>
          <p:nvPr>
            <p:ph type="title"/>
          </p:nvPr>
        </p:nvSpPr>
        <p:spPr>
          <a:xfrm>
            <a:off x="831850" y="842168"/>
            <a:ext cx="10515600" cy="2852737"/>
          </a:xfrm>
        </p:spPr>
        <p:txBody>
          <a:bodyPr/>
          <a:lstStyle/>
          <a:p>
            <a:r>
              <a:rPr lang="en-US" b="1" dirty="0"/>
              <a:t>What is the relationship between race and medication adherence? </a:t>
            </a:r>
          </a:p>
        </p:txBody>
      </p:sp>
    </p:spTree>
    <p:extLst>
      <p:ext uri="{BB962C8B-B14F-4D97-AF65-F5344CB8AC3E}">
        <p14:creationId xmlns:p14="http://schemas.microsoft.com/office/powerpoint/2010/main" val="4129480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B6F90-6D07-D9AD-2557-D259F6BF9C3B}"/>
              </a:ext>
            </a:extLst>
          </p:cNvPr>
          <p:cNvSpPr>
            <a:spLocks noGrp="1"/>
          </p:cNvSpPr>
          <p:nvPr>
            <p:ph type="title"/>
          </p:nvPr>
        </p:nvSpPr>
        <p:spPr/>
        <p:txBody>
          <a:bodyPr/>
          <a:lstStyle/>
          <a:p>
            <a:r>
              <a:rPr lang="en-US" b="1" dirty="0"/>
              <a:t>How do we assess adherence in </a:t>
            </a:r>
            <a:r>
              <a:rPr lang="en-US" b="1" dirty="0" err="1"/>
              <a:t>EoE</a:t>
            </a:r>
            <a:r>
              <a:rPr lang="en-US" b="1" dirty="0"/>
              <a:t> and why does race play a role?</a:t>
            </a:r>
          </a:p>
        </p:txBody>
      </p:sp>
      <p:sp>
        <p:nvSpPr>
          <p:cNvPr id="3" name="Content Placeholder 2">
            <a:extLst>
              <a:ext uri="{FF2B5EF4-FFF2-40B4-BE49-F238E27FC236}">
                <a16:creationId xmlns:a16="http://schemas.microsoft.com/office/drawing/2014/main" id="{3AF52EB1-EA7A-11DF-1297-1D8BCD79171B}"/>
              </a:ext>
            </a:extLst>
          </p:cNvPr>
          <p:cNvSpPr>
            <a:spLocks noGrp="1"/>
          </p:cNvSpPr>
          <p:nvPr>
            <p:ph idx="1"/>
          </p:nvPr>
        </p:nvSpPr>
        <p:spPr/>
        <p:txBody>
          <a:bodyPr/>
          <a:lstStyle/>
          <a:p>
            <a:r>
              <a:rPr lang="en-US" dirty="0"/>
              <a:t>It seems that the authors assessed adherence via chart review. </a:t>
            </a:r>
          </a:p>
          <a:p>
            <a:r>
              <a:rPr lang="en-US" dirty="0"/>
              <a:t>Is this accurate?</a:t>
            </a:r>
          </a:p>
        </p:txBody>
      </p:sp>
    </p:spTree>
    <p:extLst>
      <p:ext uri="{BB962C8B-B14F-4D97-AF65-F5344CB8AC3E}">
        <p14:creationId xmlns:p14="http://schemas.microsoft.com/office/powerpoint/2010/main" val="1081422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A4C4EE-41F6-B511-9B23-F66DD131FF55}"/>
              </a:ext>
            </a:extLst>
          </p:cNvPr>
          <p:cNvPicPr>
            <a:picLocks noChangeAspect="1"/>
          </p:cNvPicPr>
          <p:nvPr/>
        </p:nvPicPr>
        <p:blipFill>
          <a:blip r:embed="rId2"/>
          <a:stretch>
            <a:fillRect/>
          </a:stretch>
        </p:blipFill>
        <p:spPr>
          <a:xfrm>
            <a:off x="331573" y="281745"/>
            <a:ext cx="7772400" cy="2313318"/>
          </a:xfrm>
          <a:prstGeom prst="rect">
            <a:avLst/>
          </a:prstGeom>
        </p:spPr>
      </p:pic>
      <p:pic>
        <p:nvPicPr>
          <p:cNvPr id="3" name="Picture 2">
            <a:extLst>
              <a:ext uri="{FF2B5EF4-FFF2-40B4-BE49-F238E27FC236}">
                <a16:creationId xmlns:a16="http://schemas.microsoft.com/office/drawing/2014/main" id="{98C66A1D-E425-111B-29FC-BAB4117DAC3E}"/>
              </a:ext>
            </a:extLst>
          </p:cNvPr>
          <p:cNvPicPr>
            <a:picLocks noChangeAspect="1"/>
          </p:cNvPicPr>
          <p:nvPr/>
        </p:nvPicPr>
        <p:blipFill>
          <a:blip r:embed="rId3"/>
          <a:stretch>
            <a:fillRect/>
          </a:stretch>
        </p:blipFill>
        <p:spPr>
          <a:xfrm>
            <a:off x="4854575" y="2073275"/>
            <a:ext cx="3911600" cy="254000"/>
          </a:xfrm>
          <a:prstGeom prst="rect">
            <a:avLst/>
          </a:prstGeom>
        </p:spPr>
      </p:pic>
      <p:sp>
        <p:nvSpPr>
          <p:cNvPr id="4" name="TextBox 3">
            <a:extLst>
              <a:ext uri="{FF2B5EF4-FFF2-40B4-BE49-F238E27FC236}">
                <a16:creationId xmlns:a16="http://schemas.microsoft.com/office/drawing/2014/main" id="{4CC4F9E7-593E-687B-7974-4311C8EF04AE}"/>
              </a:ext>
            </a:extLst>
          </p:cNvPr>
          <p:cNvSpPr txBox="1"/>
          <p:nvPr/>
        </p:nvSpPr>
        <p:spPr>
          <a:xfrm>
            <a:off x="331574" y="2771775"/>
            <a:ext cx="11069852" cy="4985980"/>
          </a:xfrm>
          <a:prstGeom prst="rect">
            <a:avLst/>
          </a:prstGeom>
          <a:noFill/>
        </p:spPr>
        <p:txBody>
          <a:bodyPr wrap="square" rtlCol="0">
            <a:spAutoFit/>
          </a:bodyPr>
          <a:lstStyle/>
          <a:p>
            <a:pPr marL="285750" indent="-285750">
              <a:buFont typeface="Arial" panose="020B0604020202020204" pitchFamily="34" charset="0"/>
              <a:buChar char="•"/>
            </a:pPr>
            <a:r>
              <a:rPr lang="en-US" sz="2800" dirty="0"/>
              <a:t>Using machine learning, these researchers examined over 40,000 H&amp;Ps/progress notes from over 18,000 patients</a:t>
            </a:r>
          </a:p>
          <a:p>
            <a:pPr marL="285750" indent="-285750">
              <a:buFont typeface="Arial" panose="020B0604020202020204" pitchFamily="34" charset="0"/>
              <a:buChar char="•"/>
            </a:pPr>
            <a:r>
              <a:rPr lang="en-US" sz="2800" dirty="0">
                <a:effectLst/>
                <a:latin typeface="AdvOT3f82cb7c"/>
              </a:rPr>
              <a:t>Black patients had 2.54 times the adjusted odds of having one or more negative descriptors in the EHR compared with White patients </a:t>
            </a:r>
          </a:p>
          <a:p>
            <a:pPr marL="285750" indent="-285750">
              <a:buFont typeface="Arial" panose="020B0604020202020204" pitchFamily="34" charset="0"/>
              <a:buChar char="•"/>
            </a:pPr>
            <a:r>
              <a:rPr lang="en-US" sz="2800" dirty="0">
                <a:latin typeface="AdvOT3f82cb7c"/>
              </a:rPr>
              <a:t>Most common negative descriptors: “refused,” “not-adherent,” “not-compliant,” and ”agitated”</a:t>
            </a:r>
          </a:p>
          <a:p>
            <a:pPr marL="285750" indent="-285750">
              <a:buFont typeface="Arial" panose="020B0604020202020204" pitchFamily="34" charset="0"/>
              <a:buChar char="•"/>
            </a:pPr>
            <a:r>
              <a:rPr lang="en-US" sz="2800" dirty="0">
                <a:latin typeface="AdvOT3f82cb7c"/>
              </a:rPr>
              <a:t>P</a:t>
            </a:r>
            <a:r>
              <a:rPr lang="en-US" sz="2800" dirty="0">
                <a:effectLst/>
                <a:latin typeface="AdvOT3f82cb7c"/>
              </a:rPr>
              <a:t>atients with Medicaid (had higher adjusted odds (OR: 2.66) of a negative descriptor compared with patients with private or employer-based insurance </a:t>
            </a:r>
            <a:endParaRPr lang="en-US" sz="28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3331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521162-2668-BC2B-5E46-AB15F6539AE1}"/>
              </a:ext>
            </a:extLst>
          </p:cNvPr>
          <p:cNvSpPr>
            <a:spLocks noGrp="1"/>
          </p:cNvSpPr>
          <p:nvPr>
            <p:ph idx="1"/>
          </p:nvPr>
        </p:nvSpPr>
        <p:spPr>
          <a:xfrm>
            <a:off x="358346" y="3262183"/>
            <a:ext cx="10995454" cy="2914779"/>
          </a:xfrm>
        </p:spPr>
        <p:txBody>
          <a:bodyPr/>
          <a:lstStyle/>
          <a:p>
            <a:r>
              <a:rPr lang="en-US" dirty="0"/>
              <a:t>Looked at “noncompliance” Z-codes and compared them to social determinants of health over greater than 1,000 hospitals and nearly 9 million inpatient admissions</a:t>
            </a:r>
          </a:p>
          <a:p>
            <a:endParaRPr lang="en-US" dirty="0"/>
          </a:p>
        </p:txBody>
      </p:sp>
      <p:pic>
        <p:nvPicPr>
          <p:cNvPr id="4" name="Picture 3">
            <a:extLst>
              <a:ext uri="{FF2B5EF4-FFF2-40B4-BE49-F238E27FC236}">
                <a16:creationId xmlns:a16="http://schemas.microsoft.com/office/drawing/2014/main" id="{296E78CE-447F-C061-857F-4A10AB098F32}"/>
              </a:ext>
            </a:extLst>
          </p:cNvPr>
          <p:cNvPicPr>
            <a:picLocks noChangeAspect="1"/>
          </p:cNvPicPr>
          <p:nvPr/>
        </p:nvPicPr>
        <p:blipFill>
          <a:blip r:embed="rId2"/>
          <a:stretch>
            <a:fillRect/>
          </a:stretch>
        </p:blipFill>
        <p:spPr>
          <a:xfrm>
            <a:off x="220363" y="166610"/>
            <a:ext cx="7709200" cy="3095573"/>
          </a:xfrm>
          <a:prstGeom prst="rect">
            <a:avLst/>
          </a:prstGeom>
        </p:spPr>
      </p:pic>
    </p:spTree>
    <p:extLst>
      <p:ext uri="{BB962C8B-B14F-4D97-AF65-F5344CB8AC3E}">
        <p14:creationId xmlns:p14="http://schemas.microsoft.com/office/powerpoint/2010/main" val="383086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396</Words>
  <Application>Microsoft Office PowerPoint</Application>
  <PresentationFormat>Widescreen</PresentationFormat>
  <Paragraphs>31</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AdvOT3f82cb7c</vt:lpstr>
      <vt:lpstr>Arial</vt:lpstr>
      <vt:lpstr>Calibri</vt:lpstr>
      <vt:lpstr>Calibri Light</vt:lpstr>
      <vt:lpstr>Office Theme</vt:lpstr>
      <vt:lpstr>PowerPoint Presentation</vt:lpstr>
      <vt:lpstr>Methods</vt:lpstr>
      <vt:lpstr>PowerPoint Presentation</vt:lpstr>
      <vt:lpstr>PowerPoint Presentation</vt:lpstr>
      <vt:lpstr>Authors conclusions</vt:lpstr>
      <vt:lpstr>What is the relationship between race and medication adherence? </vt:lpstr>
      <vt:lpstr>How do we assess adherence in EoE and why does race play a role?</vt:lpstr>
      <vt:lpstr>PowerPoint Presentation</vt:lpstr>
      <vt:lpstr>PowerPoint Presentation</vt:lpstr>
      <vt:lpstr>PowerPoint Presentation</vt:lpstr>
      <vt:lpstr>PowerPoint Presentation</vt:lpstr>
      <vt:lpstr>Other factors relevant to adherence</vt:lpstr>
      <vt:lpstr>Where do we go from here?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Mehta, Pooja</dc:creator>
  <cp:lastModifiedBy>Andrews, Rachel</cp:lastModifiedBy>
  <cp:revision>12</cp:revision>
  <dcterms:created xsi:type="dcterms:W3CDTF">2023-03-16T22:24:28Z</dcterms:created>
  <dcterms:modified xsi:type="dcterms:W3CDTF">2023-08-11T14:50:59Z</dcterms:modified>
</cp:coreProperties>
</file>