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C8E995-F4E5-45F2-94D6-906D8FD8CED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179F2B8-590C-42C4-A8E1-8064A490DF1B}">
      <dgm:prSet/>
      <dgm:spPr/>
      <dgm:t>
        <a:bodyPr/>
        <a:lstStyle/>
        <a:p>
          <a:r>
            <a:rPr lang="en-US"/>
            <a:t>Cultural tailoring of content using community specific statistics and racially concordant images and leveraging community values and belief systems to shape the message</a:t>
          </a:r>
        </a:p>
      </dgm:t>
    </dgm:pt>
    <dgm:pt modelId="{1FEE27AC-A715-40A2-8DBD-C9EF2E1C38EE}" type="parTrans" cxnId="{B92B0584-2AF8-4090-91B7-C7FAC958C53A}">
      <dgm:prSet/>
      <dgm:spPr/>
      <dgm:t>
        <a:bodyPr/>
        <a:lstStyle/>
        <a:p>
          <a:endParaRPr lang="en-US"/>
        </a:p>
      </dgm:t>
    </dgm:pt>
    <dgm:pt modelId="{D89FC96B-635F-442B-8C02-BEC1CD4772EF}" type="sibTrans" cxnId="{B92B0584-2AF8-4090-91B7-C7FAC958C53A}">
      <dgm:prSet/>
      <dgm:spPr/>
      <dgm:t>
        <a:bodyPr/>
        <a:lstStyle/>
        <a:p>
          <a:endParaRPr lang="en-US"/>
        </a:p>
      </dgm:t>
    </dgm:pt>
    <dgm:pt modelId="{190B7C11-9ABF-4BC7-9553-C7D08703C962}">
      <dgm:prSet/>
      <dgm:spPr/>
      <dgm:t>
        <a:bodyPr/>
        <a:lstStyle/>
        <a:p>
          <a:r>
            <a:rPr lang="en-US"/>
            <a:t>Use of easy to understand, plain language on study materials to overcome education and comprehension challenges (“health literacy”)</a:t>
          </a:r>
        </a:p>
      </dgm:t>
    </dgm:pt>
    <dgm:pt modelId="{19C52E19-C487-4135-B1B8-C6CB0B96BED2}" type="parTrans" cxnId="{564F8E4C-4DCA-41C9-BEFC-9E711DC80ADA}">
      <dgm:prSet/>
      <dgm:spPr/>
      <dgm:t>
        <a:bodyPr/>
        <a:lstStyle/>
        <a:p>
          <a:endParaRPr lang="en-US"/>
        </a:p>
      </dgm:t>
    </dgm:pt>
    <dgm:pt modelId="{F7D30486-7430-4D31-9E49-CB23CC349AA4}" type="sibTrans" cxnId="{564F8E4C-4DCA-41C9-BEFC-9E711DC80ADA}">
      <dgm:prSet/>
      <dgm:spPr/>
      <dgm:t>
        <a:bodyPr/>
        <a:lstStyle/>
        <a:p>
          <a:endParaRPr lang="en-US"/>
        </a:p>
      </dgm:t>
    </dgm:pt>
    <dgm:pt modelId="{E8836278-C846-4EFA-9360-9C4581A8C593}">
      <dgm:prSet/>
      <dgm:spPr/>
      <dgm:t>
        <a:bodyPr/>
        <a:lstStyle/>
        <a:p>
          <a:r>
            <a:rPr lang="en-US"/>
            <a:t>Translation of study materials where appropriate using “transcreation” (translations that preserve message, tone and emotion and take into account cultural nuances)</a:t>
          </a:r>
        </a:p>
      </dgm:t>
    </dgm:pt>
    <dgm:pt modelId="{8163DA50-D132-4CDD-8654-4459DFB055DE}" type="parTrans" cxnId="{5243BB2A-0D44-4021-8F75-4963960F2C8C}">
      <dgm:prSet/>
      <dgm:spPr/>
      <dgm:t>
        <a:bodyPr/>
        <a:lstStyle/>
        <a:p>
          <a:endParaRPr lang="en-US"/>
        </a:p>
      </dgm:t>
    </dgm:pt>
    <dgm:pt modelId="{ABCE2705-5E68-44B0-9EF0-1FECC893261A}" type="sibTrans" cxnId="{5243BB2A-0D44-4021-8F75-4963960F2C8C}">
      <dgm:prSet/>
      <dgm:spPr/>
      <dgm:t>
        <a:bodyPr/>
        <a:lstStyle/>
        <a:p>
          <a:endParaRPr lang="en-US"/>
        </a:p>
      </dgm:t>
    </dgm:pt>
    <dgm:pt modelId="{5371B5C4-E44D-4302-BFE4-0A66D911F135}">
      <dgm:prSet/>
      <dgm:spPr/>
      <dgm:t>
        <a:bodyPr/>
        <a:lstStyle/>
        <a:p>
          <a:r>
            <a:rPr lang="en-US"/>
            <a:t>Using multiple communication channels, including social media, broadcasting, healthcare workers,… to target different populations</a:t>
          </a:r>
        </a:p>
      </dgm:t>
    </dgm:pt>
    <dgm:pt modelId="{0DEAA16B-E6A4-48BE-8596-11BD14B22CD2}" type="parTrans" cxnId="{1338A67F-825D-4BEE-9996-67C9BCCD1BD5}">
      <dgm:prSet/>
      <dgm:spPr/>
      <dgm:t>
        <a:bodyPr/>
        <a:lstStyle/>
        <a:p>
          <a:endParaRPr lang="en-US"/>
        </a:p>
      </dgm:t>
    </dgm:pt>
    <dgm:pt modelId="{CB6774C6-18F1-4119-8210-0D29DA2FE95B}" type="sibTrans" cxnId="{1338A67F-825D-4BEE-9996-67C9BCCD1BD5}">
      <dgm:prSet/>
      <dgm:spPr/>
      <dgm:t>
        <a:bodyPr/>
        <a:lstStyle/>
        <a:p>
          <a:endParaRPr lang="en-US"/>
        </a:p>
      </dgm:t>
    </dgm:pt>
    <dgm:pt modelId="{77D15E45-4355-4EC3-A186-620F3EDB1340}">
      <dgm:prSet/>
      <dgm:spPr/>
      <dgm:t>
        <a:bodyPr/>
        <a:lstStyle/>
        <a:p>
          <a:r>
            <a:rPr lang="en-US"/>
            <a:t>Community outreach through engagement of community leaders, focus groups, town halls, religious institutions,….</a:t>
          </a:r>
        </a:p>
      </dgm:t>
    </dgm:pt>
    <dgm:pt modelId="{E62BFE82-C573-492E-89E4-0D456C678650}" type="parTrans" cxnId="{0635CB7D-1F12-434C-B0A1-E1ACD1B8CC6B}">
      <dgm:prSet/>
      <dgm:spPr/>
      <dgm:t>
        <a:bodyPr/>
        <a:lstStyle/>
        <a:p>
          <a:endParaRPr lang="en-US"/>
        </a:p>
      </dgm:t>
    </dgm:pt>
    <dgm:pt modelId="{E1135933-7082-4FE4-92E2-E2E8E2733385}" type="sibTrans" cxnId="{0635CB7D-1F12-434C-B0A1-E1ACD1B8CC6B}">
      <dgm:prSet/>
      <dgm:spPr/>
      <dgm:t>
        <a:bodyPr/>
        <a:lstStyle/>
        <a:p>
          <a:endParaRPr lang="en-US"/>
        </a:p>
      </dgm:t>
    </dgm:pt>
    <dgm:pt modelId="{2E21763A-A3F5-473D-B663-20BF3062AE6E}" type="pres">
      <dgm:prSet presAssocID="{04C8E995-F4E5-45F2-94D6-906D8FD8CED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F1962F-2EBA-4551-9017-4BCC991BE9F2}" type="pres">
      <dgm:prSet presAssocID="{9179F2B8-590C-42C4-A8E1-8064A490DF1B}" presName="compNode" presStyleCnt="0"/>
      <dgm:spPr/>
    </dgm:pt>
    <dgm:pt modelId="{532F2E7A-8507-473D-9C25-487282A3DE0A}" type="pres">
      <dgm:prSet presAssocID="{9179F2B8-590C-42C4-A8E1-8064A490DF1B}" presName="bgRect" presStyleLbl="bgShp" presStyleIdx="0" presStyleCnt="5"/>
      <dgm:spPr/>
    </dgm:pt>
    <dgm:pt modelId="{386D72A2-2913-42A7-99F0-31D80DC0EDBA}" type="pres">
      <dgm:prSet presAssocID="{9179F2B8-590C-42C4-A8E1-8064A490DF1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C8C4A6B2-B9BC-4E4A-84D9-2B77BA6B9DF0}" type="pres">
      <dgm:prSet presAssocID="{9179F2B8-590C-42C4-A8E1-8064A490DF1B}" presName="spaceRect" presStyleCnt="0"/>
      <dgm:spPr/>
    </dgm:pt>
    <dgm:pt modelId="{4D8E2707-7AFB-4512-8682-AE3BA90D9601}" type="pres">
      <dgm:prSet presAssocID="{9179F2B8-590C-42C4-A8E1-8064A490DF1B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1953C67-9520-4DBA-8404-C4D2BAB47C78}" type="pres">
      <dgm:prSet presAssocID="{D89FC96B-635F-442B-8C02-BEC1CD4772EF}" presName="sibTrans" presStyleCnt="0"/>
      <dgm:spPr/>
    </dgm:pt>
    <dgm:pt modelId="{22B480AC-EC99-482B-9A6A-6460E623974B}" type="pres">
      <dgm:prSet presAssocID="{190B7C11-9ABF-4BC7-9553-C7D08703C962}" presName="compNode" presStyleCnt="0"/>
      <dgm:spPr/>
    </dgm:pt>
    <dgm:pt modelId="{4DA6B1FE-3356-4EC6-9460-494B4376FD69}" type="pres">
      <dgm:prSet presAssocID="{190B7C11-9ABF-4BC7-9553-C7D08703C962}" presName="bgRect" presStyleLbl="bgShp" presStyleIdx="1" presStyleCnt="5"/>
      <dgm:spPr/>
    </dgm:pt>
    <dgm:pt modelId="{35136CC6-535C-4339-BDA6-313D8265DD35}" type="pres">
      <dgm:prSet presAssocID="{190B7C11-9ABF-4BC7-9553-C7D08703C96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C47D99D-E148-483C-AC8E-48314690964C}" type="pres">
      <dgm:prSet presAssocID="{190B7C11-9ABF-4BC7-9553-C7D08703C962}" presName="spaceRect" presStyleCnt="0"/>
      <dgm:spPr/>
    </dgm:pt>
    <dgm:pt modelId="{70D47495-0641-42B5-A7ED-5054976F4C85}" type="pres">
      <dgm:prSet presAssocID="{190B7C11-9ABF-4BC7-9553-C7D08703C962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252A5C9-1540-48CA-A14C-592F34836F57}" type="pres">
      <dgm:prSet presAssocID="{F7D30486-7430-4D31-9E49-CB23CC349AA4}" presName="sibTrans" presStyleCnt="0"/>
      <dgm:spPr/>
    </dgm:pt>
    <dgm:pt modelId="{EEA2BF19-D5DD-4CBC-BA40-D8DA941521B0}" type="pres">
      <dgm:prSet presAssocID="{E8836278-C846-4EFA-9360-9C4581A8C593}" presName="compNode" presStyleCnt="0"/>
      <dgm:spPr/>
    </dgm:pt>
    <dgm:pt modelId="{DAAD1AE3-8FD5-49E1-8753-8976645061A7}" type="pres">
      <dgm:prSet presAssocID="{E8836278-C846-4EFA-9360-9C4581A8C593}" presName="bgRect" presStyleLbl="bgShp" presStyleIdx="2" presStyleCnt="5"/>
      <dgm:spPr/>
    </dgm:pt>
    <dgm:pt modelId="{B21665FE-BC04-4979-87DB-6F4271386ED0}" type="pres">
      <dgm:prSet presAssocID="{E8836278-C846-4EFA-9360-9C4581A8C59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C689A866-7F8F-48C0-9F55-40B77692D300}" type="pres">
      <dgm:prSet presAssocID="{E8836278-C846-4EFA-9360-9C4581A8C593}" presName="spaceRect" presStyleCnt="0"/>
      <dgm:spPr/>
    </dgm:pt>
    <dgm:pt modelId="{C35657A8-9B47-4CD4-A294-BB0068929695}" type="pres">
      <dgm:prSet presAssocID="{E8836278-C846-4EFA-9360-9C4581A8C593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2D1FAE1-A547-4C0C-A6AA-9EA4FA01D81E}" type="pres">
      <dgm:prSet presAssocID="{ABCE2705-5E68-44B0-9EF0-1FECC893261A}" presName="sibTrans" presStyleCnt="0"/>
      <dgm:spPr/>
    </dgm:pt>
    <dgm:pt modelId="{F1877557-28B5-4EBD-81BB-967BABEF33E0}" type="pres">
      <dgm:prSet presAssocID="{5371B5C4-E44D-4302-BFE4-0A66D911F135}" presName="compNode" presStyleCnt="0"/>
      <dgm:spPr/>
    </dgm:pt>
    <dgm:pt modelId="{FBA21BA2-FB12-4814-A541-AC128FAA53DC}" type="pres">
      <dgm:prSet presAssocID="{5371B5C4-E44D-4302-BFE4-0A66D911F135}" presName="bgRect" presStyleLbl="bgShp" presStyleIdx="3" presStyleCnt="5"/>
      <dgm:spPr/>
    </dgm:pt>
    <dgm:pt modelId="{1CE2A2F5-AEB6-4137-8D7D-77864FF9E54B}" type="pres">
      <dgm:prSet presAssocID="{5371B5C4-E44D-4302-BFE4-0A66D911F13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VD player"/>
        </a:ext>
      </dgm:extLst>
    </dgm:pt>
    <dgm:pt modelId="{23C15C52-D675-4F3E-BA67-699A2D07032D}" type="pres">
      <dgm:prSet presAssocID="{5371B5C4-E44D-4302-BFE4-0A66D911F135}" presName="spaceRect" presStyleCnt="0"/>
      <dgm:spPr/>
    </dgm:pt>
    <dgm:pt modelId="{AC0F151E-576F-477E-9966-A1A3498C49C2}" type="pres">
      <dgm:prSet presAssocID="{5371B5C4-E44D-4302-BFE4-0A66D911F135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38C0B82-3CC5-47B9-885E-60DF84AACC24}" type="pres">
      <dgm:prSet presAssocID="{CB6774C6-18F1-4119-8210-0D29DA2FE95B}" presName="sibTrans" presStyleCnt="0"/>
      <dgm:spPr/>
    </dgm:pt>
    <dgm:pt modelId="{891C17BB-B7DD-4DD0-AAF2-25DAE69A6217}" type="pres">
      <dgm:prSet presAssocID="{77D15E45-4355-4EC3-A186-620F3EDB1340}" presName="compNode" presStyleCnt="0"/>
      <dgm:spPr/>
    </dgm:pt>
    <dgm:pt modelId="{8E571F1F-2A68-470E-BB37-0FCAD8F99871}" type="pres">
      <dgm:prSet presAssocID="{77D15E45-4355-4EC3-A186-620F3EDB1340}" presName="bgRect" presStyleLbl="bgShp" presStyleIdx="4" presStyleCnt="5"/>
      <dgm:spPr/>
    </dgm:pt>
    <dgm:pt modelId="{C678CD43-24E7-441F-8933-06EB20FBA92F}" type="pres">
      <dgm:prSet presAssocID="{77D15E45-4355-4EC3-A186-620F3EDB134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32F5D910-30C0-4983-BC8E-599F3FB664F2}" type="pres">
      <dgm:prSet presAssocID="{77D15E45-4355-4EC3-A186-620F3EDB1340}" presName="spaceRect" presStyleCnt="0"/>
      <dgm:spPr/>
    </dgm:pt>
    <dgm:pt modelId="{63369FB3-29C3-45E0-8BEF-CE801A0CE680}" type="pres">
      <dgm:prSet presAssocID="{77D15E45-4355-4EC3-A186-620F3EDB1340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243BB2A-0D44-4021-8F75-4963960F2C8C}" srcId="{04C8E995-F4E5-45F2-94D6-906D8FD8CEDC}" destId="{E8836278-C846-4EFA-9360-9C4581A8C593}" srcOrd="2" destOrd="0" parTransId="{8163DA50-D132-4CDD-8654-4459DFB055DE}" sibTransId="{ABCE2705-5E68-44B0-9EF0-1FECC893261A}"/>
    <dgm:cxn modelId="{0635CB7D-1F12-434C-B0A1-E1ACD1B8CC6B}" srcId="{04C8E995-F4E5-45F2-94D6-906D8FD8CEDC}" destId="{77D15E45-4355-4EC3-A186-620F3EDB1340}" srcOrd="4" destOrd="0" parTransId="{E62BFE82-C573-492E-89E4-0D456C678650}" sibTransId="{E1135933-7082-4FE4-92E2-E2E8E2733385}"/>
    <dgm:cxn modelId="{A5AB3EAB-5651-4D3C-9960-4AB1FA5F65DD}" type="presOf" srcId="{190B7C11-9ABF-4BC7-9553-C7D08703C962}" destId="{70D47495-0641-42B5-A7ED-5054976F4C85}" srcOrd="0" destOrd="0" presId="urn:microsoft.com/office/officeart/2018/2/layout/IconVerticalSolidList"/>
    <dgm:cxn modelId="{1F23DBAF-0289-40AA-84FF-329A04655B12}" type="presOf" srcId="{9179F2B8-590C-42C4-A8E1-8064A490DF1B}" destId="{4D8E2707-7AFB-4512-8682-AE3BA90D9601}" srcOrd="0" destOrd="0" presId="urn:microsoft.com/office/officeart/2018/2/layout/IconVerticalSolidList"/>
    <dgm:cxn modelId="{B92B0584-2AF8-4090-91B7-C7FAC958C53A}" srcId="{04C8E995-F4E5-45F2-94D6-906D8FD8CEDC}" destId="{9179F2B8-590C-42C4-A8E1-8064A490DF1B}" srcOrd="0" destOrd="0" parTransId="{1FEE27AC-A715-40A2-8DBD-C9EF2E1C38EE}" sibTransId="{D89FC96B-635F-442B-8C02-BEC1CD4772EF}"/>
    <dgm:cxn modelId="{564F8E4C-4DCA-41C9-BEFC-9E711DC80ADA}" srcId="{04C8E995-F4E5-45F2-94D6-906D8FD8CEDC}" destId="{190B7C11-9ABF-4BC7-9553-C7D08703C962}" srcOrd="1" destOrd="0" parTransId="{19C52E19-C487-4135-B1B8-C6CB0B96BED2}" sibTransId="{F7D30486-7430-4D31-9E49-CB23CC349AA4}"/>
    <dgm:cxn modelId="{2FC10167-D3E4-4AB7-8B73-749CB6855A55}" type="presOf" srcId="{E8836278-C846-4EFA-9360-9C4581A8C593}" destId="{C35657A8-9B47-4CD4-A294-BB0068929695}" srcOrd="0" destOrd="0" presId="urn:microsoft.com/office/officeart/2018/2/layout/IconVerticalSolidList"/>
    <dgm:cxn modelId="{4F121A7C-1A33-40B8-9A5E-573BE8B28828}" type="presOf" srcId="{04C8E995-F4E5-45F2-94D6-906D8FD8CEDC}" destId="{2E21763A-A3F5-473D-B663-20BF3062AE6E}" srcOrd="0" destOrd="0" presId="urn:microsoft.com/office/officeart/2018/2/layout/IconVerticalSolidList"/>
    <dgm:cxn modelId="{07EB0D4C-DB57-4F9F-AD5A-D07693D89036}" type="presOf" srcId="{5371B5C4-E44D-4302-BFE4-0A66D911F135}" destId="{AC0F151E-576F-477E-9966-A1A3498C49C2}" srcOrd="0" destOrd="0" presId="urn:microsoft.com/office/officeart/2018/2/layout/IconVerticalSolidList"/>
    <dgm:cxn modelId="{1338A67F-825D-4BEE-9996-67C9BCCD1BD5}" srcId="{04C8E995-F4E5-45F2-94D6-906D8FD8CEDC}" destId="{5371B5C4-E44D-4302-BFE4-0A66D911F135}" srcOrd="3" destOrd="0" parTransId="{0DEAA16B-E6A4-48BE-8596-11BD14B22CD2}" sibTransId="{CB6774C6-18F1-4119-8210-0D29DA2FE95B}"/>
    <dgm:cxn modelId="{79A0161A-0635-4500-8CC7-C1E5C919C79E}" type="presOf" srcId="{77D15E45-4355-4EC3-A186-620F3EDB1340}" destId="{63369FB3-29C3-45E0-8BEF-CE801A0CE680}" srcOrd="0" destOrd="0" presId="urn:microsoft.com/office/officeart/2018/2/layout/IconVerticalSolidList"/>
    <dgm:cxn modelId="{509382A8-460B-4A25-8F52-B025B2B82C85}" type="presParOf" srcId="{2E21763A-A3F5-473D-B663-20BF3062AE6E}" destId="{F8F1962F-2EBA-4551-9017-4BCC991BE9F2}" srcOrd="0" destOrd="0" presId="urn:microsoft.com/office/officeart/2018/2/layout/IconVerticalSolidList"/>
    <dgm:cxn modelId="{6AF3D946-678A-46FA-9B63-B231CFBC26E4}" type="presParOf" srcId="{F8F1962F-2EBA-4551-9017-4BCC991BE9F2}" destId="{532F2E7A-8507-473D-9C25-487282A3DE0A}" srcOrd="0" destOrd="0" presId="urn:microsoft.com/office/officeart/2018/2/layout/IconVerticalSolidList"/>
    <dgm:cxn modelId="{4CB5F1A8-6D0A-4C16-BE7E-E07062BD1CB3}" type="presParOf" srcId="{F8F1962F-2EBA-4551-9017-4BCC991BE9F2}" destId="{386D72A2-2913-42A7-99F0-31D80DC0EDBA}" srcOrd="1" destOrd="0" presId="urn:microsoft.com/office/officeart/2018/2/layout/IconVerticalSolidList"/>
    <dgm:cxn modelId="{39D65072-CD63-4F7A-BBE1-5783798FF662}" type="presParOf" srcId="{F8F1962F-2EBA-4551-9017-4BCC991BE9F2}" destId="{C8C4A6B2-B9BC-4E4A-84D9-2B77BA6B9DF0}" srcOrd="2" destOrd="0" presId="urn:microsoft.com/office/officeart/2018/2/layout/IconVerticalSolidList"/>
    <dgm:cxn modelId="{984D4542-AD6F-485B-B520-18D931348194}" type="presParOf" srcId="{F8F1962F-2EBA-4551-9017-4BCC991BE9F2}" destId="{4D8E2707-7AFB-4512-8682-AE3BA90D9601}" srcOrd="3" destOrd="0" presId="urn:microsoft.com/office/officeart/2018/2/layout/IconVerticalSolidList"/>
    <dgm:cxn modelId="{BCD0D4D9-D550-4993-9854-DA5953A13995}" type="presParOf" srcId="{2E21763A-A3F5-473D-B663-20BF3062AE6E}" destId="{11953C67-9520-4DBA-8404-C4D2BAB47C78}" srcOrd="1" destOrd="0" presId="urn:microsoft.com/office/officeart/2018/2/layout/IconVerticalSolidList"/>
    <dgm:cxn modelId="{FB646883-D967-4E23-85D3-7F5824C0E813}" type="presParOf" srcId="{2E21763A-A3F5-473D-B663-20BF3062AE6E}" destId="{22B480AC-EC99-482B-9A6A-6460E623974B}" srcOrd="2" destOrd="0" presId="urn:microsoft.com/office/officeart/2018/2/layout/IconVerticalSolidList"/>
    <dgm:cxn modelId="{6657368B-CB1F-4EDF-BBEA-19B80AABA9FD}" type="presParOf" srcId="{22B480AC-EC99-482B-9A6A-6460E623974B}" destId="{4DA6B1FE-3356-4EC6-9460-494B4376FD69}" srcOrd="0" destOrd="0" presId="urn:microsoft.com/office/officeart/2018/2/layout/IconVerticalSolidList"/>
    <dgm:cxn modelId="{BFE07A05-A5F8-4827-8EE4-F94CF7CB2AFD}" type="presParOf" srcId="{22B480AC-EC99-482B-9A6A-6460E623974B}" destId="{35136CC6-535C-4339-BDA6-313D8265DD35}" srcOrd="1" destOrd="0" presId="urn:microsoft.com/office/officeart/2018/2/layout/IconVerticalSolidList"/>
    <dgm:cxn modelId="{E8B68265-23AD-4F1A-9F9C-81404753661B}" type="presParOf" srcId="{22B480AC-EC99-482B-9A6A-6460E623974B}" destId="{1C47D99D-E148-483C-AC8E-48314690964C}" srcOrd="2" destOrd="0" presId="urn:microsoft.com/office/officeart/2018/2/layout/IconVerticalSolidList"/>
    <dgm:cxn modelId="{5E8DD8EC-BDC9-4364-9380-DBC2A9125CF9}" type="presParOf" srcId="{22B480AC-EC99-482B-9A6A-6460E623974B}" destId="{70D47495-0641-42B5-A7ED-5054976F4C85}" srcOrd="3" destOrd="0" presId="urn:microsoft.com/office/officeart/2018/2/layout/IconVerticalSolidList"/>
    <dgm:cxn modelId="{2B017204-C76A-4C1E-9B2C-788AA70CBBF4}" type="presParOf" srcId="{2E21763A-A3F5-473D-B663-20BF3062AE6E}" destId="{6252A5C9-1540-48CA-A14C-592F34836F57}" srcOrd="3" destOrd="0" presId="urn:microsoft.com/office/officeart/2018/2/layout/IconVerticalSolidList"/>
    <dgm:cxn modelId="{709B969D-385F-47DD-AFC4-3E06416C1F20}" type="presParOf" srcId="{2E21763A-A3F5-473D-B663-20BF3062AE6E}" destId="{EEA2BF19-D5DD-4CBC-BA40-D8DA941521B0}" srcOrd="4" destOrd="0" presId="urn:microsoft.com/office/officeart/2018/2/layout/IconVerticalSolidList"/>
    <dgm:cxn modelId="{FE3B7EFA-60C9-4BE7-B24D-B037908339E9}" type="presParOf" srcId="{EEA2BF19-D5DD-4CBC-BA40-D8DA941521B0}" destId="{DAAD1AE3-8FD5-49E1-8753-8976645061A7}" srcOrd="0" destOrd="0" presId="urn:microsoft.com/office/officeart/2018/2/layout/IconVerticalSolidList"/>
    <dgm:cxn modelId="{743FC245-252A-46A1-AF86-A2C4A1CA887A}" type="presParOf" srcId="{EEA2BF19-D5DD-4CBC-BA40-D8DA941521B0}" destId="{B21665FE-BC04-4979-87DB-6F4271386ED0}" srcOrd="1" destOrd="0" presId="urn:microsoft.com/office/officeart/2018/2/layout/IconVerticalSolidList"/>
    <dgm:cxn modelId="{18F2197D-3470-4701-90FD-5762C63B7B62}" type="presParOf" srcId="{EEA2BF19-D5DD-4CBC-BA40-D8DA941521B0}" destId="{C689A866-7F8F-48C0-9F55-40B77692D300}" srcOrd="2" destOrd="0" presId="urn:microsoft.com/office/officeart/2018/2/layout/IconVerticalSolidList"/>
    <dgm:cxn modelId="{F7E118E2-837B-4E02-8235-38241BC39A79}" type="presParOf" srcId="{EEA2BF19-D5DD-4CBC-BA40-D8DA941521B0}" destId="{C35657A8-9B47-4CD4-A294-BB0068929695}" srcOrd="3" destOrd="0" presId="urn:microsoft.com/office/officeart/2018/2/layout/IconVerticalSolidList"/>
    <dgm:cxn modelId="{39ED4088-10B6-401A-9890-454D68492682}" type="presParOf" srcId="{2E21763A-A3F5-473D-B663-20BF3062AE6E}" destId="{92D1FAE1-A547-4C0C-A6AA-9EA4FA01D81E}" srcOrd="5" destOrd="0" presId="urn:microsoft.com/office/officeart/2018/2/layout/IconVerticalSolidList"/>
    <dgm:cxn modelId="{0622E053-2F38-4ABD-B603-E038AAB3BACF}" type="presParOf" srcId="{2E21763A-A3F5-473D-B663-20BF3062AE6E}" destId="{F1877557-28B5-4EBD-81BB-967BABEF33E0}" srcOrd="6" destOrd="0" presId="urn:microsoft.com/office/officeart/2018/2/layout/IconVerticalSolidList"/>
    <dgm:cxn modelId="{50F672CD-6781-455C-99A8-391DE4F49573}" type="presParOf" srcId="{F1877557-28B5-4EBD-81BB-967BABEF33E0}" destId="{FBA21BA2-FB12-4814-A541-AC128FAA53DC}" srcOrd="0" destOrd="0" presId="urn:microsoft.com/office/officeart/2018/2/layout/IconVerticalSolidList"/>
    <dgm:cxn modelId="{66616789-FB5F-4F41-94BB-754CC53057B9}" type="presParOf" srcId="{F1877557-28B5-4EBD-81BB-967BABEF33E0}" destId="{1CE2A2F5-AEB6-4137-8D7D-77864FF9E54B}" srcOrd="1" destOrd="0" presId="urn:microsoft.com/office/officeart/2018/2/layout/IconVerticalSolidList"/>
    <dgm:cxn modelId="{2FC11648-B34F-47E0-B052-73CD9E6A78FD}" type="presParOf" srcId="{F1877557-28B5-4EBD-81BB-967BABEF33E0}" destId="{23C15C52-D675-4F3E-BA67-699A2D07032D}" srcOrd="2" destOrd="0" presId="urn:microsoft.com/office/officeart/2018/2/layout/IconVerticalSolidList"/>
    <dgm:cxn modelId="{32084E45-2916-4EF2-8429-EF42B7DD7A4F}" type="presParOf" srcId="{F1877557-28B5-4EBD-81BB-967BABEF33E0}" destId="{AC0F151E-576F-477E-9966-A1A3498C49C2}" srcOrd="3" destOrd="0" presId="urn:microsoft.com/office/officeart/2018/2/layout/IconVerticalSolidList"/>
    <dgm:cxn modelId="{9AE33CE5-4558-4B6A-A863-49B9C5E977AB}" type="presParOf" srcId="{2E21763A-A3F5-473D-B663-20BF3062AE6E}" destId="{538C0B82-3CC5-47B9-885E-60DF84AACC24}" srcOrd="7" destOrd="0" presId="urn:microsoft.com/office/officeart/2018/2/layout/IconVerticalSolidList"/>
    <dgm:cxn modelId="{4164C150-F829-4C24-80A5-1119ED8C8F7C}" type="presParOf" srcId="{2E21763A-A3F5-473D-B663-20BF3062AE6E}" destId="{891C17BB-B7DD-4DD0-AAF2-25DAE69A6217}" srcOrd="8" destOrd="0" presId="urn:microsoft.com/office/officeart/2018/2/layout/IconVerticalSolidList"/>
    <dgm:cxn modelId="{EED5EB7C-7C53-4029-B492-8E276B4A9205}" type="presParOf" srcId="{891C17BB-B7DD-4DD0-AAF2-25DAE69A6217}" destId="{8E571F1F-2A68-470E-BB37-0FCAD8F99871}" srcOrd="0" destOrd="0" presId="urn:microsoft.com/office/officeart/2018/2/layout/IconVerticalSolidList"/>
    <dgm:cxn modelId="{3E558F35-089A-4106-95C4-9ED9A1B08873}" type="presParOf" srcId="{891C17BB-B7DD-4DD0-AAF2-25DAE69A6217}" destId="{C678CD43-24E7-441F-8933-06EB20FBA92F}" srcOrd="1" destOrd="0" presId="urn:microsoft.com/office/officeart/2018/2/layout/IconVerticalSolidList"/>
    <dgm:cxn modelId="{19AC2D02-5910-4B51-A3D5-BCF07B56F926}" type="presParOf" srcId="{891C17BB-B7DD-4DD0-AAF2-25DAE69A6217}" destId="{32F5D910-30C0-4983-BC8E-599F3FB664F2}" srcOrd="2" destOrd="0" presId="urn:microsoft.com/office/officeart/2018/2/layout/IconVerticalSolidList"/>
    <dgm:cxn modelId="{B02DD91B-D0AE-4148-B397-A15577A4E2AD}" type="presParOf" srcId="{891C17BB-B7DD-4DD0-AAF2-25DAE69A6217}" destId="{63369FB3-29C3-45E0-8BEF-CE801A0CE68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A9E0FA-DBCA-45CA-A3BC-4923F400F96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59F1665-4359-41A5-A372-CAA5A07DA4D6}">
      <dgm:prSet/>
      <dgm:spPr/>
      <dgm:t>
        <a:bodyPr/>
        <a:lstStyle/>
        <a:p>
          <a:r>
            <a:rPr lang="en-US"/>
            <a:t>Enhancement of diversity in clinical trials is possible</a:t>
          </a:r>
        </a:p>
      </dgm:t>
    </dgm:pt>
    <dgm:pt modelId="{C1B9DB4D-CCED-4A9E-9630-16AD057109C1}" type="parTrans" cxnId="{1467C127-831E-46F9-8D95-B0253D9970B2}">
      <dgm:prSet/>
      <dgm:spPr/>
      <dgm:t>
        <a:bodyPr/>
        <a:lstStyle/>
        <a:p>
          <a:endParaRPr lang="en-US"/>
        </a:p>
      </dgm:t>
    </dgm:pt>
    <dgm:pt modelId="{54E7AB67-1A31-4C83-894A-06E377E76AE2}" type="sibTrans" cxnId="{1467C127-831E-46F9-8D95-B0253D9970B2}">
      <dgm:prSet/>
      <dgm:spPr/>
      <dgm:t>
        <a:bodyPr/>
        <a:lstStyle/>
        <a:p>
          <a:endParaRPr lang="en-US"/>
        </a:p>
      </dgm:t>
    </dgm:pt>
    <dgm:pt modelId="{053AEB1C-8EBE-4302-88F1-39292AD16889}">
      <dgm:prSet/>
      <dgm:spPr/>
      <dgm:t>
        <a:bodyPr/>
        <a:lstStyle/>
        <a:p>
          <a:r>
            <a:rPr lang="en-US"/>
            <a:t>Despite some obvious differences between </a:t>
          </a:r>
          <a:r>
            <a:rPr lang="en-US" i="1"/>
            <a:t>PassITON</a:t>
          </a:r>
          <a:r>
            <a:rPr lang="en-US"/>
            <a:t> and trials in rare diseases, many of the suggested approaches could be implemented in CEGIR trials</a:t>
          </a:r>
        </a:p>
      </dgm:t>
    </dgm:pt>
    <dgm:pt modelId="{52D7335A-B3DA-4BC6-BA7D-65046973FCE9}" type="parTrans" cxnId="{2C6BC92D-6906-4068-AAD5-2A0E3E4D8D65}">
      <dgm:prSet/>
      <dgm:spPr/>
      <dgm:t>
        <a:bodyPr/>
        <a:lstStyle/>
        <a:p>
          <a:endParaRPr lang="en-US"/>
        </a:p>
      </dgm:t>
    </dgm:pt>
    <dgm:pt modelId="{F923B81D-FDAB-4770-B36D-BE4E527DEA2C}" type="sibTrans" cxnId="{2C6BC92D-6906-4068-AAD5-2A0E3E4D8D65}">
      <dgm:prSet/>
      <dgm:spPr/>
      <dgm:t>
        <a:bodyPr/>
        <a:lstStyle/>
        <a:p>
          <a:endParaRPr lang="en-US"/>
        </a:p>
      </dgm:t>
    </dgm:pt>
    <dgm:pt modelId="{7D0F2F73-332E-448A-8812-76D9CB1CBBCD}" type="pres">
      <dgm:prSet presAssocID="{68A9E0FA-DBCA-45CA-A3BC-4923F400F96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9877D2-807C-4D35-A2AD-8460F32981D0}" type="pres">
      <dgm:prSet presAssocID="{859F1665-4359-41A5-A372-CAA5A07DA4D6}" presName="compNode" presStyleCnt="0"/>
      <dgm:spPr/>
    </dgm:pt>
    <dgm:pt modelId="{C0EF0E4B-7494-4ADB-B294-EA1C9ABE4FE5}" type="pres">
      <dgm:prSet presAssocID="{859F1665-4359-41A5-A372-CAA5A07DA4D6}" presName="bgRect" presStyleLbl="bgShp" presStyleIdx="0" presStyleCnt="2"/>
      <dgm:spPr/>
    </dgm:pt>
    <dgm:pt modelId="{28D3B523-9246-4DE5-BFCA-33BAAD1B88EB}" type="pres">
      <dgm:prSet presAssocID="{859F1665-4359-41A5-A372-CAA5A07DA4D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24AE4871-4A57-4C09-9613-7109E6FA2ABC}" type="pres">
      <dgm:prSet presAssocID="{859F1665-4359-41A5-A372-CAA5A07DA4D6}" presName="spaceRect" presStyleCnt="0"/>
      <dgm:spPr/>
    </dgm:pt>
    <dgm:pt modelId="{E5BE9580-3850-4926-B98B-8CB5AC5A1835}" type="pres">
      <dgm:prSet presAssocID="{859F1665-4359-41A5-A372-CAA5A07DA4D6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D1256FE-4091-49A2-8436-D47E882790BA}" type="pres">
      <dgm:prSet presAssocID="{54E7AB67-1A31-4C83-894A-06E377E76AE2}" presName="sibTrans" presStyleCnt="0"/>
      <dgm:spPr/>
    </dgm:pt>
    <dgm:pt modelId="{09154C60-1E05-4976-8B05-B443EA4CE669}" type="pres">
      <dgm:prSet presAssocID="{053AEB1C-8EBE-4302-88F1-39292AD16889}" presName="compNode" presStyleCnt="0"/>
      <dgm:spPr/>
    </dgm:pt>
    <dgm:pt modelId="{343855E6-5E76-43C2-8BBF-496D4C714D37}" type="pres">
      <dgm:prSet presAssocID="{053AEB1C-8EBE-4302-88F1-39292AD16889}" presName="bgRect" presStyleLbl="bgShp" presStyleIdx="1" presStyleCnt="2"/>
      <dgm:spPr/>
    </dgm:pt>
    <dgm:pt modelId="{78E3D522-9910-41E2-BBC7-5EE3C7B4A134}" type="pres">
      <dgm:prSet presAssocID="{053AEB1C-8EBE-4302-88F1-39292AD1688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76545BE7-C3CF-48DC-91F5-C89734C85586}" type="pres">
      <dgm:prSet presAssocID="{053AEB1C-8EBE-4302-88F1-39292AD16889}" presName="spaceRect" presStyleCnt="0"/>
      <dgm:spPr/>
    </dgm:pt>
    <dgm:pt modelId="{AE9461F2-29CE-4A68-88C9-05B68F442878}" type="pres">
      <dgm:prSet presAssocID="{053AEB1C-8EBE-4302-88F1-39292AD16889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F5C431D-64E1-4A23-A0F8-1914E5E26343}" type="presOf" srcId="{68A9E0FA-DBCA-45CA-A3BC-4923F400F96A}" destId="{7D0F2F73-332E-448A-8812-76D9CB1CBBCD}" srcOrd="0" destOrd="0" presId="urn:microsoft.com/office/officeart/2018/2/layout/IconVerticalSolidList"/>
    <dgm:cxn modelId="{2C6BC92D-6906-4068-AAD5-2A0E3E4D8D65}" srcId="{68A9E0FA-DBCA-45CA-A3BC-4923F400F96A}" destId="{053AEB1C-8EBE-4302-88F1-39292AD16889}" srcOrd="1" destOrd="0" parTransId="{52D7335A-B3DA-4BC6-BA7D-65046973FCE9}" sibTransId="{F923B81D-FDAB-4770-B36D-BE4E527DEA2C}"/>
    <dgm:cxn modelId="{957E2F09-8760-40EC-B492-A1A790B1B534}" type="presOf" srcId="{053AEB1C-8EBE-4302-88F1-39292AD16889}" destId="{AE9461F2-29CE-4A68-88C9-05B68F442878}" srcOrd="0" destOrd="0" presId="urn:microsoft.com/office/officeart/2018/2/layout/IconVerticalSolidList"/>
    <dgm:cxn modelId="{1467C127-831E-46F9-8D95-B0253D9970B2}" srcId="{68A9E0FA-DBCA-45CA-A3BC-4923F400F96A}" destId="{859F1665-4359-41A5-A372-CAA5A07DA4D6}" srcOrd="0" destOrd="0" parTransId="{C1B9DB4D-CCED-4A9E-9630-16AD057109C1}" sibTransId="{54E7AB67-1A31-4C83-894A-06E377E76AE2}"/>
    <dgm:cxn modelId="{75C6F225-039D-457E-B682-6AD7B8FD5CB2}" type="presOf" srcId="{859F1665-4359-41A5-A372-CAA5A07DA4D6}" destId="{E5BE9580-3850-4926-B98B-8CB5AC5A1835}" srcOrd="0" destOrd="0" presId="urn:microsoft.com/office/officeart/2018/2/layout/IconVerticalSolidList"/>
    <dgm:cxn modelId="{C01EF2F8-FDE7-41DE-B414-DC81BD06B0DE}" type="presParOf" srcId="{7D0F2F73-332E-448A-8812-76D9CB1CBBCD}" destId="{919877D2-807C-4D35-A2AD-8460F32981D0}" srcOrd="0" destOrd="0" presId="urn:microsoft.com/office/officeart/2018/2/layout/IconVerticalSolidList"/>
    <dgm:cxn modelId="{82865C72-B39A-4129-B68B-D5FE663747B3}" type="presParOf" srcId="{919877D2-807C-4D35-A2AD-8460F32981D0}" destId="{C0EF0E4B-7494-4ADB-B294-EA1C9ABE4FE5}" srcOrd="0" destOrd="0" presId="urn:microsoft.com/office/officeart/2018/2/layout/IconVerticalSolidList"/>
    <dgm:cxn modelId="{8E239433-6B5B-47CA-9B8C-667833805FC9}" type="presParOf" srcId="{919877D2-807C-4D35-A2AD-8460F32981D0}" destId="{28D3B523-9246-4DE5-BFCA-33BAAD1B88EB}" srcOrd="1" destOrd="0" presId="urn:microsoft.com/office/officeart/2018/2/layout/IconVerticalSolidList"/>
    <dgm:cxn modelId="{360C3E90-A424-4994-A4BA-B881B9BFCF76}" type="presParOf" srcId="{919877D2-807C-4D35-A2AD-8460F32981D0}" destId="{24AE4871-4A57-4C09-9613-7109E6FA2ABC}" srcOrd="2" destOrd="0" presId="urn:microsoft.com/office/officeart/2018/2/layout/IconVerticalSolidList"/>
    <dgm:cxn modelId="{7742E7D7-06B6-472F-BBA0-A9B572B6D7DA}" type="presParOf" srcId="{919877D2-807C-4D35-A2AD-8460F32981D0}" destId="{E5BE9580-3850-4926-B98B-8CB5AC5A1835}" srcOrd="3" destOrd="0" presId="urn:microsoft.com/office/officeart/2018/2/layout/IconVerticalSolidList"/>
    <dgm:cxn modelId="{50485071-4004-465B-899F-951704DBCD5F}" type="presParOf" srcId="{7D0F2F73-332E-448A-8812-76D9CB1CBBCD}" destId="{0D1256FE-4091-49A2-8436-D47E882790BA}" srcOrd="1" destOrd="0" presId="urn:microsoft.com/office/officeart/2018/2/layout/IconVerticalSolidList"/>
    <dgm:cxn modelId="{4C6D1E8C-F3C5-43AB-B4D4-08961A019F26}" type="presParOf" srcId="{7D0F2F73-332E-448A-8812-76D9CB1CBBCD}" destId="{09154C60-1E05-4976-8B05-B443EA4CE669}" srcOrd="2" destOrd="0" presId="urn:microsoft.com/office/officeart/2018/2/layout/IconVerticalSolidList"/>
    <dgm:cxn modelId="{27AF3308-B26D-4977-B753-7BA6FF663516}" type="presParOf" srcId="{09154C60-1E05-4976-8B05-B443EA4CE669}" destId="{343855E6-5E76-43C2-8BBF-496D4C714D37}" srcOrd="0" destOrd="0" presId="urn:microsoft.com/office/officeart/2018/2/layout/IconVerticalSolidList"/>
    <dgm:cxn modelId="{ACE52C15-E962-44AB-A097-BFCF13713DA6}" type="presParOf" srcId="{09154C60-1E05-4976-8B05-B443EA4CE669}" destId="{78E3D522-9910-41E2-BBC7-5EE3C7B4A134}" srcOrd="1" destOrd="0" presId="urn:microsoft.com/office/officeart/2018/2/layout/IconVerticalSolidList"/>
    <dgm:cxn modelId="{6E3D09C5-B1B7-41AF-BBD8-6DB0F83ADA7B}" type="presParOf" srcId="{09154C60-1E05-4976-8B05-B443EA4CE669}" destId="{76545BE7-C3CF-48DC-91F5-C89734C85586}" srcOrd="2" destOrd="0" presId="urn:microsoft.com/office/officeart/2018/2/layout/IconVerticalSolidList"/>
    <dgm:cxn modelId="{210B6FC6-1B83-47DA-B669-A602A8699702}" type="presParOf" srcId="{09154C60-1E05-4976-8B05-B443EA4CE669}" destId="{AE9461F2-29CE-4A68-88C9-05B68F44287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F2E7A-8507-473D-9C25-487282A3DE0A}">
      <dsp:nvSpPr>
        <dsp:cNvPr id="0" name=""/>
        <dsp:cNvSpPr/>
      </dsp:nvSpPr>
      <dsp:spPr>
        <a:xfrm>
          <a:off x="0" y="3581"/>
          <a:ext cx="10506456" cy="7629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D72A2-2913-42A7-99F0-31D80DC0EDBA}">
      <dsp:nvSpPr>
        <dsp:cNvPr id="0" name=""/>
        <dsp:cNvSpPr/>
      </dsp:nvSpPr>
      <dsp:spPr>
        <a:xfrm>
          <a:off x="230796" y="175248"/>
          <a:ext cx="419630" cy="4196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E2707-7AFB-4512-8682-AE3BA90D9601}">
      <dsp:nvSpPr>
        <dsp:cNvPr id="0" name=""/>
        <dsp:cNvSpPr/>
      </dsp:nvSpPr>
      <dsp:spPr>
        <a:xfrm>
          <a:off x="881223" y="3581"/>
          <a:ext cx="9625232" cy="762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47" tIns="80747" rIns="80747" bIns="80747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Cultural tailoring of content using community specific statistics and racially concordant images and leveraging community values and belief systems to shape the message</a:t>
          </a:r>
        </a:p>
      </dsp:txBody>
      <dsp:txXfrm>
        <a:off x="881223" y="3581"/>
        <a:ext cx="9625232" cy="762963"/>
      </dsp:txXfrm>
    </dsp:sp>
    <dsp:sp modelId="{4DA6B1FE-3356-4EC6-9460-494B4376FD69}">
      <dsp:nvSpPr>
        <dsp:cNvPr id="0" name=""/>
        <dsp:cNvSpPr/>
      </dsp:nvSpPr>
      <dsp:spPr>
        <a:xfrm>
          <a:off x="0" y="957286"/>
          <a:ext cx="10506456" cy="7629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136CC6-535C-4339-BDA6-313D8265DD35}">
      <dsp:nvSpPr>
        <dsp:cNvPr id="0" name=""/>
        <dsp:cNvSpPr/>
      </dsp:nvSpPr>
      <dsp:spPr>
        <a:xfrm>
          <a:off x="230796" y="1128953"/>
          <a:ext cx="419630" cy="4196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47495-0641-42B5-A7ED-5054976F4C85}">
      <dsp:nvSpPr>
        <dsp:cNvPr id="0" name=""/>
        <dsp:cNvSpPr/>
      </dsp:nvSpPr>
      <dsp:spPr>
        <a:xfrm>
          <a:off x="881223" y="957286"/>
          <a:ext cx="9625232" cy="762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47" tIns="80747" rIns="80747" bIns="80747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Use of easy to understand, plain language on study materials to overcome education and comprehension challenges (“health literacy”)</a:t>
          </a:r>
        </a:p>
      </dsp:txBody>
      <dsp:txXfrm>
        <a:off x="881223" y="957286"/>
        <a:ext cx="9625232" cy="762963"/>
      </dsp:txXfrm>
    </dsp:sp>
    <dsp:sp modelId="{DAAD1AE3-8FD5-49E1-8753-8976645061A7}">
      <dsp:nvSpPr>
        <dsp:cNvPr id="0" name=""/>
        <dsp:cNvSpPr/>
      </dsp:nvSpPr>
      <dsp:spPr>
        <a:xfrm>
          <a:off x="0" y="1910991"/>
          <a:ext cx="10506456" cy="7629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665FE-BC04-4979-87DB-6F4271386ED0}">
      <dsp:nvSpPr>
        <dsp:cNvPr id="0" name=""/>
        <dsp:cNvSpPr/>
      </dsp:nvSpPr>
      <dsp:spPr>
        <a:xfrm>
          <a:off x="230796" y="2082657"/>
          <a:ext cx="419630" cy="4196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657A8-9B47-4CD4-A294-BB0068929695}">
      <dsp:nvSpPr>
        <dsp:cNvPr id="0" name=""/>
        <dsp:cNvSpPr/>
      </dsp:nvSpPr>
      <dsp:spPr>
        <a:xfrm>
          <a:off x="881223" y="1910991"/>
          <a:ext cx="9625232" cy="762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47" tIns="80747" rIns="80747" bIns="80747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Translation of study materials where appropriate using “transcreation” (translations that preserve message, tone and emotion and take into account cultural nuances)</a:t>
          </a:r>
        </a:p>
      </dsp:txBody>
      <dsp:txXfrm>
        <a:off x="881223" y="1910991"/>
        <a:ext cx="9625232" cy="762963"/>
      </dsp:txXfrm>
    </dsp:sp>
    <dsp:sp modelId="{FBA21BA2-FB12-4814-A541-AC128FAA53DC}">
      <dsp:nvSpPr>
        <dsp:cNvPr id="0" name=""/>
        <dsp:cNvSpPr/>
      </dsp:nvSpPr>
      <dsp:spPr>
        <a:xfrm>
          <a:off x="0" y="2864695"/>
          <a:ext cx="10506456" cy="7629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2A2F5-AEB6-4137-8D7D-77864FF9E54B}">
      <dsp:nvSpPr>
        <dsp:cNvPr id="0" name=""/>
        <dsp:cNvSpPr/>
      </dsp:nvSpPr>
      <dsp:spPr>
        <a:xfrm>
          <a:off x="230796" y="3036362"/>
          <a:ext cx="419630" cy="4196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F151E-576F-477E-9966-A1A3498C49C2}">
      <dsp:nvSpPr>
        <dsp:cNvPr id="0" name=""/>
        <dsp:cNvSpPr/>
      </dsp:nvSpPr>
      <dsp:spPr>
        <a:xfrm>
          <a:off x="881223" y="2864695"/>
          <a:ext cx="9625232" cy="762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47" tIns="80747" rIns="80747" bIns="80747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Using multiple communication channels, including social media, broadcasting, healthcare workers,… to target different populations</a:t>
          </a:r>
        </a:p>
      </dsp:txBody>
      <dsp:txXfrm>
        <a:off x="881223" y="2864695"/>
        <a:ext cx="9625232" cy="762963"/>
      </dsp:txXfrm>
    </dsp:sp>
    <dsp:sp modelId="{8E571F1F-2A68-470E-BB37-0FCAD8F99871}">
      <dsp:nvSpPr>
        <dsp:cNvPr id="0" name=""/>
        <dsp:cNvSpPr/>
      </dsp:nvSpPr>
      <dsp:spPr>
        <a:xfrm>
          <a:off x="0" y="3818400"/>
          <a:ext cx="10506456" cy="76296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78CD43-24E7-441F-8933-06EB20FBA92F}">
      <dsp:nvSpPr>
        <dsp:cNvPr id="0" name=""/>
        <dsp:cNvSpPr/>
      </dsp:nvSpPr>
      <dsp:spPr>
        <a:xfrm>
          <a:off x="230796" y="3990067"/>
          <a:ext cx="419630" cy="41963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69FB3-29C3-45E0-8BEF-CE801A0CE680}">
      <dsp:nvSpPr>
        <dsp:cNvPr id="0" name=""/>
        <dsp:cNvSpPr/>
      </dsp:nvSpPr>
      <dsp:spPr>
        <a:xfrm>
          <a:off x="881223" y="3818400"/>
          <a:ext cx="9625232" cy="762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47" tIns="80747" rIns="80747" bIns="80747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Community outreach through engagement of community leaders, focus groups, town halls, religious institutions,….</a:t>
          </a:r>
        </a:p>
      </dsp:txBody>
      <dsp:txXfrm>
        <a:off x="881223" y="3818400"/>
        <a:ext cx="9625232" cy="7629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F0E4B-7494-4ADB-B294-EA1C9ABE4FE5}">
      <dsp:nvSpPr>
        <dsp:cNvPr id="0" name=""/>
        <dsp:cNvSpPr/>
      </dsp:nvSpPr>
      <dsp:spPr>
        <a:xfrm>
          <a:off x="0" y="708097"/>
          <a:ext cx="10515600" cy="1307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3B523-9246-4DE5-BFCA-33BAAD1B88EB}">
      <dsp:nvSpPr>
        <dsp:cNvPr id="0" name=""/>
        <dsp:cNvSpPr/>
      </dsp:nvSpPr>
      <dsp:spPr>
        <a:xfrm>
          <a:off x="395445" y="1002230"/>
          <a:ext cx="718991" cy="7189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BE9580-3850-4926-B98B-8CB5AC5A1835}">
      <dsp:nvSpPr>
        <dsp:cNvPr id="0" name=""/>
        <dsp:cNvSpPr/>
      </dsp:nvSpPr>
      <dsp:spPr>
        <a:xfrm>
          <a:off x="1509882" y="708097"/>
          <a:ext cx="900571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Enhancement of diversity in clinical trials is possible</a:t>
          </a:r>
        </a:p>
      </dsp:txBody>
      <dsp:txXfrm>
        <a:off x="1509882" y="708097"/>
        <a:ext cx="9005717" cy="1307257"/>
      </dsp:txXfrm>
    </dsp:sp>
    <dsp:sp modelId="{343855E6-5E76-43C2-8BBF-496D4C714D37}">
      <dsp:nvSpPr>
        <dsp:cNvPr id="0" name=""/>
        <dsp:cNvSpPr/>
      </dsp:nvSpPr>
      <dsp:spPr>
        <a:xfrm>
          <a:off x="0" y="2342169"/>
          <a:ext cx="10515600" cy="1307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E3D522-9910-41E2-BBC7-5EE3C7B4A134}">
      <dsp:nvSpPr>
        <dsp:cNvPr id="0" name=""/>
        <dsp:cNvSpPr/>
      </dsp:nvSpPr>
      <dsp:spPr>
        <a:xfrm>
          <a:off x="395445" y="2636302"/>
          <a:ext cx="718991" cy="7189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9461F2-29CE-4A68-88C9-05B68F442878}">
      <dsp:nvSpPr>
        <dsp:cNvPr id="0" name=""/>
        <dsp:cNvSpPr/>
      </dsp:nvSpPr>
      <dsp:spPr>
        <a:xfrm>
          <a:off x="1509882" y="2342169"/>
          <a:ext cx="900571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Despite some obvious differences between </a:t>
          </a:r>
          <a:r>
            <a:rPr lang="en-US" sz="2400" i="1" kern="1200"/>
            <a:t>PassITON</a:t>
          </a:r>
          <a:r>
            <a:rPr lang="en-US" sz="2400" kern="1200"/>
            <a:t> and trials in rare diseases, many of the suggested approaches could be implemented in CEGIR trials</a:t>
          </a:r>
        </a:p>
      </dsp:txBody>
      <dsp:txXfrm>
        <a:off x="1509882" y="2342169"/>
        <a:ext cx="9005717" cy="1307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323B7-36F8-F584-F46E-8AF86F611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956F30-F80A-9544-B6D6-821215080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17FA9-9CBA-ACBD-5B55-81AF30A19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A17A-678E-8D46-9DA0-D371FAAE30FF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73003-B00B-9664-1896-65AEFE17C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80703-E000-B024-B26F-447E7447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8EF2-9724-A44D-999B-117CC9C89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6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92FA6-17C5-E3A3-246D-81763D12C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79A539-167A-25A0-A1A2-817893864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DF012-CA3B-BDEF-E2BD-4F4B662DE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A17A-678E-8D46-9DA0-D371FAAE30FF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2C78C-2621-D042-5F04-9D3E75C1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20906-0EE8-5977-525B-EE9CBDAE6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8EF2-9724-A44D-999B-117CC9C89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5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8246AE-8961-DF53-7CF4-3E0516CE02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7B58BD-E711-4183-251C-ED35A0730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54800-872B-D67C-1E18-4682F6DF2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A17A-678E-8D46-9DA0-D371FAAE30FF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766A8-4FFA-7D4C-8C48-E42F9DE8C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E173F-6934-3DBF-0B93-A8CC77DAD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8EF2-9724-A44D-999B-117CC9C89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6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2CE57-0871-0571-3AD6-463576B0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AB8FF-8AF3-8858-3C1B-5D3FE9641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2776E-77B0-0E39-9D0A-F23A6207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A17A-678E-8D46-9DA0-D371FAAE30FF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070A7-D30B-C4E5-2918-309AED176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6CC8E-9033-0EB1-1508-9154D4703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8EF2-9724-A44D-999B-117CC9C89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9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AB047-3E61-8F1A-53E3-05DBCB56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0198D-92CA-CCFC-BE8A-F3254B0D3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72461-5DDD-F1FA-4CFD-9DEF865AF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A17A-678E-8D46-9DA0-D371FAAE30FF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D6404-A958-D9AC-42C4-AF3005293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E5020-BED0-2926-034C-EF45626E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8EF2-9724-A44D-999B-117CC9C89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8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9D5CC-89F1-8775-C41D-7A3663196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6FA28-0EFC-D711-AA14-0896A11E8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9D2A09-393E-CEBF-F2AC-8C6F1C4D1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831A0-E349-B017-160D-D7AFA730B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A17A-678E-8D46-9DA0-D371FAAE30FF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89F75-255E-8C96-6E44-E7CE4C99B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E4E8FA-A265-4DE7-32F6-5D995CB7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8EF2-9724-A44D-999B-117CC9C89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0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493C7-7B5E-0F7F-55B4-7AB82ADE1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53206-CA3B-463C-2ACF-C2FDE4161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EE6244-5735-14DB-AF69-A6B824E66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6DC43D-5CA7-C351-FAA8-1ACDE2DF9C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23CCD8-48BC-1D0B-F655-FB93A4A82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94BECB-952A-DC2F-0D37-AE0129216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A17A-678E-8D46-9DA0-D371FAAE30FF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F6707B-3E73-7F18-3B00-8F5BE741F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96B67B-1A89-EC29-7596-741AC233C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8EF2-9724-A44D-999B-117CC9C89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2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43A0C-4FA5-F453-834A-AA5152B9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6C2454-5AFE-E7C5-1E5E-B0747C9D6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A17A-678E-8D46-9DA0-D371FAAE30FF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CBB513-3305-14E7-DE99-6395BAC07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EBD4B4-397C-57B4-3E53-5A5C7C1CE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8EF2-9724-A44D-999B-117CC9C89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6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AD0E5-B781-CC36-7A9B-07BEE5FE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A17A-678E-8D46-9DA0-D371FAAE30FF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6E8273-427D-CAAB-E8AC-953C48EBC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8DD73-621B-290D-969D-C91F86C80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8EF2-9724-A44D-999B-117CC9C89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1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8567-2E14-4770-B304-592B305DD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B14D2-04E3-9954-CB4A-16FCACF41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C50B92-3118-4F27-CEB4-A61FCBABD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854EFF-27C8-E43D-7BFB-D0C530EAE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A17A-678E-8D46-9DA0-D371FAAE30FF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2242E-A6AB-85A2-0035-7CC91FAE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D4084-D52B-1E84-5AC9-1F8AC5BD4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8EF2-9724-A44D-999B-117CC9C89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7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28EBD-FB93-DE23-DE80-F18796AF2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BB7E83-04DC-8C0E-D422-431477311A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FE3C7B-BBBD-6F30-6B86-474080EE8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F6D325-18FD-9304-F25E-8D1D9719F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A17A-678E-8D46-9DA0-D371FAAE30FF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696418-1DA1-D29B-6351-07F6C0E0F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43D9B-2134-811C-C0D4-6FD4A77A8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8EF2-9724-A44D-999B-117CC9C89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3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730F94-5066-094E-4225-9637DEE67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AC6D86-0089-76B2-16A7-212C27787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90C77-2482-C6D2-FB9F-A4686CCED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CA17A-678E-8D46-9DA0-D371FAAE30FF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87D3-6A6B-4B58-B7C8-3BD344A58F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61C09-9BE5-84B5-62C2-346D09A18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58EF2-9724-A44D-999B-117CC9C89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D0461F72-A27E-48C5-A99A-B5EEDA7456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C3695-769D-F97E-30A5-DAF51EB3C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1662" y="489804"/>
            <a:ext cx="9144000" cy="1748373"/>
          </a:xfrm>
        </p:spPr>
        <p:txBody>
          <a:bodyPr>
            <a:normAutofit/>
          </a:bodyPr>
          <a:lstStyle/>
          <a:p>
            <a:r>
              <a:rPr lang="en-US" dirty="0"/>
              <a:t>Increasing the diversity of research populations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F943F9-2FEC-6385-C1D4-44B351E0C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74394"/>
            <a:ext cx="9144000" cy="913864"/>
          </a:xfrm>
        </p:spPr>
        <p:txBody>
          <a:bodyPr>
            <a:normAutofit/>
          </a:bodyPr>
          <a:lstStyle/>
          <a:p>
            <a:r>
              <a:rPr lang="en-US" dirty="0"/>
              <a:t>Amy </a:t>
            </a:r>
            <a:r>
              <a:rPr lang="en-US" dirty="0" err="1"/>
              <a:t>Klion</a:t>
            </a:r>
            <a:endParaRPr lang="en-US" dirty="0"/>
          </a:p>
          <a:p>
            <a:r>
              <a:rPr lang="en-US" dirty="0"/>
              <a:t>May 24, 2023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EE55CF5-20C8-F46A-1CA7-3BF22B2E6C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30"/>
          <a:stretch/>
        </p:blipFill>
        <p:spPr>
          <a:xfrm>
            <a:off x="2286084" y="2612556"/>
            <a:ext cx="8740354" cy="2452830"/>
          </a:xfrm>
          <a:custGeom>
            <a:avLst/>
            <a:gdLst/>
            <a:ahLst/>
            <a:cxnLst/>
            <a:rect l="l" t="t" r="r" b="b"/>
            <a:pathLst>
              <a:path w="9143998" h="2473607">
                <a:moveTo>
                  <a:pt x="64634" y="0"/>
                </a:moveTo>
                <a:lnTo>
                  <a:pt x="9079363" y="0"/>
                </a:lnTo>
                <a:cubicBezTo>
                  <a:pt x="9115060" y="0"/>
                  <a:pt x="9143998" y="28938"/>
                  <a:pt x="9143998" y="64635"/>
                </a:cubicBezTo>
                <a:lnTo>
                  <a:pt x="9143998" y="2408972"/>
                </a:lnTo>
                <a:cubicBezTo>
                  <a:pt x="9143998" y="2444669"/>
                  <a:pt x="9115060" y="2473607"/>
                  <a:pt x="9079363" y="2473607"/>
                </a:cubicBezTo>
                <a:lnTo>
                  <a:pt x="64634" y="2473607"/>
                </a:lnTo>
                <a:cubicBezTo>
                  <a:pt x="46786" y="2473607"/>
                  <a:pt x="30627" y="2466373"/>
                  <a:pt x="18930" y="2454676"/>
                </a:cubicBezTo>
                <a:lnTo>
                  <a:pt x="0" y="2408974"/>
                </a:lnTo>
                <a:lnTo>
                  <a:pt x="0" y="64633"/>
                </a:lnTo>
                <a:lnTo>
                  <a:pt x="18930" y="18931"/>
                </a:lnTo>
                <a:cubicBezTo>
                  <a:pt x="30627" y="7235"/>
                  <a:pt x="46786" y="0"/>
                  <a:pt x="64634" y="0"/>
                </a:cubicBezTo>
                <a:close/>
              </a:path>
            </a:pathLst>
          </a:custGeom>
        </p:spPr>
      </p:pic>
      <p:sp>
        <p:nvSpPr>
          <p:cNvPr id="15" name="Oval 10">
            <a:extLst>
              <a:ext uri="{FF2B5EF4-FFF2-40B4-BE49-F238E27FC236}">
                <a16:creationId xmlns:a16="http://schemas.microsoft.com/office/drawing/2014/main" id="{DF382E8D-312B-4792-A211-0BDE37F6F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5562" y="262321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solidFill>
                <a:schemeClr val="accent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36F9B07-02BE-4BD5-BA9D-E91B8A456B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8539" y="361268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96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A05B8-CA86-E5B9-608C-B52B0180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96" y="1396686"/>
            <a:ext cx="3551238" cy="4064628"/>
          </a:xfrm>
        </p:spPr>
        <p:txBody>
          <a:bodyPr>
            <a:normAutofit/>
          </a:bodyPr>
          <a:lstStyle/>
          <a:p>
            <a:r>
              <a:rPr lang="en-US" sz="4100" dirty="0">
                <a:solidFill>
                  <a:srgbClr val="FFFFFF"/>
                </a:solidFill>
              </a:rPr>
              <a:t>Clinical trial enrollment does not reflect the diversity of the US population 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CA9A07-7233-13AA-9D14-A4FDC6BE0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5555" y="1660334"/>
            <a:ext cx="5536397" cy="4078635"/>
          </a:xfrm>
        </p:spPr>
        <p:txBody>
          <a:bodyPr>
            <a:noAutofit/>
          </a:bodyPr>
          <a:lstStyle/>
          <a:p>
            <a:r>
              <a:rPr lang="en-US" sz="2400" dirty="0"/>
              <a:t>Black/African American individuals represent 14.2% of the US population, but comprise only 5% of clinical trial participants</a:t>
            </a:r>
          </a:p>
          <a:p>
            <a:r>
              <a:rPr lang="en-US" sz="2400" dirty="0"/>
              <a:t>Approximately 1/5 of the US population is of Hispanic or Latino heritage, but Hispanic and Latino individuals comprise only 1% of trial enrollment </a:t>
            </a:r>
          </a:p>
          <a:p>
            <a:r>
              <a:rPr lang="en-US" sz="2400" dirty="0"/>
              <a:t>Underrepresentation of these communities affects the generalizability of data from clinical trial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9102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61471F-0442-986D-2D95-530409994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38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 reasons for these disparities are complex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E8D33-EF3B-9D07-313B-4BC0D8648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2322" y="1730926"/>
            <a:ext cx="5536397" cy="3935281"/>
          </a:xfrm>
        </p:spPr>
        <p:txBody>
          <a:bodyPr>
            <a:normAutofit/>
          </a:bodyPr>
          <a:lstStyle/>
          <a:p>
            <a:r>
              <a:rPr lang="en-US" dirty="0"/>
              <a:t>Mistrust of researchers and medical institutions</a:t>
            </a:r>
          </a:p>
          <a:p>
            <a:r>
              <a:rPr lang="en-US" dirty="0"/>
              <a:t>Lack of awareness of clinical trials</a:t>
            </a:r>
          </a:p>
          <a:p>
            <a:r>
              <a:rPr lang="en-US" dirty="0"/>
              <a:t>Financial constraints</a:t>
            </a:r>
          </a:p>
          <a:p>
            <a:r>
              <a:rPr lang="en-US" dirty="0"/>
              <a:t>Logistical burdens</a:t>
            </a:r>
          </a:p>
          <a:p>
            <a:r>
              <a:rPr lang="en-US" dirty="0"/>
              <a:t>Limited access to study opportunities</a:t>
            </a:r>
          </a:p>
          <a:p>
            <a:pPr marL="0" indent="0">
              <a:buNone/>
            </a:pPr>
            <a:r>
              <a:rPr lang="en-US" dirty="0"/>
              <a:t>                     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223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48F3EB-A6D3-9F6B-8125-CD189BFB7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Study Aim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3B29D-ADF1-B88E-87F8-312E228CF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To demonstrate how best practices in multicultural and multilingual awareness can increase minority enrollment using the Passive  Immunity Trial for Our Nation (</a:t>
            </a:r>
            <a:r>
              <a:rPr lang="en-US" i="1" dirty="0" err="1"/>
              <a:t>PassITON</a:t>
            </a:r>
            <a:r>
              <a:rPr lang="en-US" i="1" dirty="0"/>
              <a:t>) </a:t>
            </a:r>
            <a:r>
              <a:rPr lang="en-US" dirty="0"/>
              <a:t>as an example</a:t>
            </a:r>
          </a:p>
        </p:txBody>
      </p:sp>
    </p:spTree>
    <p:extLst>
      <p:ext uri="{BB962C8B-B14F-4D97-AF65-F5344CB8AC3E}">
        <p14:creationId xmlns:p14="http://schemas.microsoft.com/office/powerpoint/2010/main" val="1914684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42E3C6-2EB9-3FDB-CFE3-12EE5A76D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</p:spPr>
        <p:txBody>
          <a:bodyPr anchor="ctr">
            <a:normAutofit/>
          </a:bodyPr>
          <a:lstStyle/>
          <a:p>
            <a:r>
              <a:rPr lang="en-US" sz="3700" dirty="0"/>
              <a:t>What methods can be used to enhance awareness?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E37703F-FC67-4760-5245-054A15DFB7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204118"/>
              </p:ext>
            </p:extLst>
          </p:nvPr>
        </p:nvGraphicFramePr>
        <p:xfrm>
          <a:off x="838200" y="1650222"/>
          <a:ext cx="10506456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4310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4282C-6E54-9F0C-3C1B-243162577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182" y="427889"/>
            <a:ext cx="5458838" cy="1325563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i="1" dirty="0" err="1"/>
              <a:t>PassITON</a:t>
            </a:r>
            <a:r>
              <a:rPr lang="en-US" dirty="0"/>
              <a:t> trial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56FBBE-700C-745F-7A54-B30605BCA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684" y="3324021"/>
            <a:ext cx="7879332" cy="342750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9C2D-607A-CCE8-342E-A88DE3913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691" y="1663002"/>
            <a:ext cx="10650618" cy="4192520"/>
          </a:xfrm>
        </p:spPr>
        <p:txBody>
          <a:bodyPr>
            <a:normAutofit/>
          </a:bodyPr>
          <a:lstStyle/>
          <a:p>
            <a:r>
              <a:rPr lang="en-US" dirty="0"/>
              <a:t>A randomized controlled trial of the efficacy of convalescent plasma for adults hospitalized with COVID-19 at 25 centers</a:t>
            </a:r>
          </a:p>
          <a:p>
            <a:r>
              <a:rPr lang="en-US" dirty="0"/>
              <a:t>Contracted with the marketing firm Culture Shift Team to increase URM enrollment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3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6BF909A-6BEB-EEC7-39B8-3E41D05360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6" r="6465"/>
          <a:stretch/>
        </p:blipFill>
        <p:spPr>
          <a:xfrm>
            <a:off x="4953274" y="839316"/>
            <a:ext cx="5974916" cy="568040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6C5E74-3818-90D8-B556-84AE03349E60}"/>
              </a:ext>
            </a:extLst>
          </p:cNvPr>
          <p:cNvSpPr txBox="1"/>
          <p:nvPr/>
        </p:nvSpPr>
        <p:spPr>
          <a:xfrm>
            <a:off x="1406653" y="338774"/>
            <a:ext cx="37383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Study materials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22807E-C004-A98E-D2B2-12B08A277C39}"/>
              </a:ext>
            </a:extLst>
          </p:cNvPr>
          <p:cNvSpPr txBox="1"/>
          <p:nvPr/>
        </p:nvSpPr>
        <p:spPr>
          <a:xfrm>
            <a:off x="514811" y="1521075"/>
            <a:ext cx="40334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All written and video study materials were available in English, Spanish, Chinese and Arabic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 placement was filtered to target zip codes within 50 miles of participating sites with URM populations &gt;10% and high rates of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Digital ads were used as banner advertisements on 30 select English and Spanish websites</a:t>
            </a:r>
          </a:p>
        </p:txBody>
      </p:sp>
    </p:spTree>
    <p:extLst>
      <p:ext uri="{BB962C8B-B14F-4D97-AF65-F5344CB8AC3E}">
        <p14:creationId xmlns:p14="http://schemas.microsoft.com/office/powerpoint/2010/main" val="1377329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12DFB-1F59-4A9F-9283-437F01F58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87" y="234220"/>
            <a:ext cx="10515600" cy="1325563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F2EC2D-0AF1-8254-C177-B0FC699C7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633" y="1690688"/>
            <a:ext cx="4576934" cy="448569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3FAA5E-F8A0-0ACF-99CE-6F9D91ED4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97002"/>
            <a:ext cx="4907913" cy="506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9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E9BAA4-233D-3E2F-5571-5B2AC7801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A460F8A-56D1-FA33-6546-CEBC810BA4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852451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3016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4b77578-9773-42d5-8507-251ca2dc2b06}" enabled="0" method="" siteId="{14b77578-9773-42d5-8507-251ca2dc2b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378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Increasing the diversity of research populations</vt:lpstr>
      <vt:lpstr>Clinical trial enrollment does not reflect the diversity of the US population </vt:lpstr>
      <vt:lpstr>The reasons for these disparities are complex</vt:lpstr>
      <vt:lpstr>Study Aim </vt:lpstr>
      <vt:lpstr>What methods can be used to enhance awareness? </vt:lpstr>
      <vt:lpstr>The PassITON trial</vt:lpstr>
      <vt:lpstr>PowerPoint Presentation</vt:lpstr>
      <vt:lpstr>Results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Klion, Amy (NIH/NIAID) [E]</dc:creator>
  <cp:lastModifiedBy>Andrews, Rachel</cp:lastModifiedBy>
  <cp:revision>7</cp:revision>
  <dcterms:created xsi:type="dcterms:W3CDTF">2023-05-23T16:45:22Z</dcterms:created>
  <dcterms:modified xsi:type="dcterms:W3CDTF">2023-08-11T14:50:25Z</dcterms:modified>
</cp:coreProperties>
</file>